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2"/>
  </p:notesMasterIdLst>
  <p:sldIdLst>
    <p:sldId id="256" r:id="rId2"/>
    <p:sldId id="267" r:id="rId3"/>
    <p:sldId id="265" r:id="rId4"/>
    <p:sldId id="268" r:id="rId5"/>
    <p:sldId id="269" r:id="rId6"/>
    <p:sldId id="270" r:id="rId7"/>
    <p:sldId id="271" r:id="rId8"/>
    <p:sldId id="272" r:id="rId9"/>
    <p:sldId id="275" r:id="rId10"/>
    <p:sldId id="277" r:id="rId11"/>
  </p:sldIdLst>
  <p:sldSz cx="9144000" cy="6858000" type="screen4x3"/>
  <p:notesSz cx="6797675" cy="98742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0" d="100"/>
          <a:sy n="110" d="100"/>
        </p:scale>
        <p:origin x="-72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ln w="38100">
              <a:solidFill>
                <a:srgbClr val="92D050"/>
              </a:solidFill>
            </a:ln>
          </c:spPr>
          <c:marker>
            <c:symbol val="none"/>
          </c:marker>
          <c:cat>
            <c:numRef>
              <c:f>Лист1!$A$2:$A$20</c:f>
              <c:numCache>
                <c:formatCode>General</c:formatCode>
                <c:ptCount val="19"/>
                <c:pt idx="0">
                  <c:v>2020</c:v>
                </c:pt>
                <c:pt idx="1">
                  <c:v>21</c:v>
                </c:pt>
                <c:pt idx="2">
                  <c:v>22</c:v>
                </c:pt>
                <c:pt idx="3">
                  <c:v>23</c:v>
                </c:pt>
                <c:pt idx="4">
                  <c:v>24</c:v>
                </c:pt>
                <c:pt idx="5">
                  <c:v>25</c:v>
                </c:pt>
                <c:pt idx="6">
                  <c:v>26</c:v>
                </c:pt>
                <c:pt idx="7">
                  <c:v>27</c:v>
                </c:pt>
                <c:pt idx="8">
                  <c:v>28</c:v>
                </c:pt>
                <c:pt idx="9">
                  <c:v>29</c:v>
                </c:pt>
                <c:pt idx="10">
                  <c:v>30</c:v>
                </c:pt>
                <c:pt idx="11">
                  <c:v>31</c:v>
                </c:pt>
                <c:pt idx="12">
                  <c:v>32</c:v>
                </c:pt>
                <c:pt idx="13">
                  <c:v>33</c:v>
                </c:pt>
                <c:pt idx="14">
                  <c:v>34</c:v>
                </c:pt>
                <c:pt idx="15">
                  <c:v>35</c:v>
                </c:pt>
                <c:pt idx="16">
                  <c:v>36</c:v>
                </c:pt>
                <c:pt idx="17">
                  <c:v>37</c:v>
                </c:pt>
                <c:pt idx="18">
                  <c:v>38</c:v>
                </c:pt>
              </c:numCache>
            </c:numRef>
          </c:cat>
          <c:val>
            <c:numRef>
              <c:f>Лист1!$B$2:$B$20</c:f>
              <c:numCache>
                <c:formatCode>General</c:formatCode>
                <c:ptCount val="19"/>
                <c:pt idx="0">
                  <c:v>1</c:v>
                </c:pt>
                <c:pt idx="1">
                  <c:v>1.2</c:v>
                </c:pt>
                <c:pt idx="2">
                  <c:v>1.5</c:v>
                </c:pt>
                <c:pt idx="3">
                  <c:v>1.7</c:v>
                </c:pt>
                <c:pt idx="4">
                  <c:v>2</c:v>
                </c:pt>
                <c:pt idx="5">
                  <c:v>3</c:v>
                </c:pt>
                <c:pt idx="6">
                  <c:v>3.4</c:v>
                </c:pt>
                <c:pt idx="7">
                  <c:v>3.7</c:v>
                </c:pt>
                <c:pt idx="8">
                  <c:v>4.0999999999999996</c:v>
                </c:pt>
                <c:pt idx="9" formatCode="d\-mmm">
                  <c:v>5.5</c:v>
                </c:pt>
                <c:pt idx="10">
                  <c:v>6</c:v>
                </c:pt>
                <c:pt idx="11">
                  <c:v>6.5</c:v>
                </c:pt>
                <c:pt idx="12">
                  <c:v>7</c:v>
                </c:pt>
                <c:pt idx="13">
                  <c:v>7.5</c:v>
                </c:pt>
                <c:pt idx="14">
                  <c:v>8</c:v>
                </c:pt>
                <c:pt idx="15">
                  <c:v>9</c:v>
                </c:pt>
                <c:pt idx="16">
                  <c:v>10</c:v>
                </c:pt>
                <c:pt idx="17">
                  <c:v>11</c:v>
                </c:pt>
                <c:pt idx="18">
                  <c:v>12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spPr>
            <a:ln w="38100">
              <a:solidFill>
                <a:srgbClr val="FF0000"/>
              </a:solidFill>
            </a:ln>
          </c:spPr>
          <c:marker>
            <c:symbol val="none"/>
          </c:marker>
          <c:cat>
            <c:numRef>
              <c:f>Лист1!$A$2:$A$20</c:f>
              <c:numCache>
                <c:formatCode>General</c:formatCode>
                <c:ptCount val="19"/>
                <c:pt idx="0">
                  <c:v>2020</c:v>
                </c:pt>
                <c:pt idx="1">
                  <c:v>21</c:v>
                </c:pt>
                <c:pt idx="2">
                  <c:v>22</c:v>
                </c:pt>
                <c:pt idx="3">
                  <c:v>23</c:v>
                </c:pt>
                <c:pt idx="4">
                  <c:v>24</c:v>
                </c:pt>
                <c:pt idx="5">
                  <c:v>25</c:v>
                </c:pt>
                <c:pt idx="6">
                  <c:v>26</c:v>
                </c:pt>
                <c:pt idx="7">
                  <c:v>27</c:v>
                </c:pt>
                <c:pt idx="8">
                  <c:v>28</c:v>
                </c:pt>
                <c:pt idx="9">
                  <c:v>29</c:v>
                </c:pt>
                <c:pt idx="10">
                  <c:v>30</c:v>
                </c:pt>
                <c:pt idx="11">
                  <c:v>31</c:v>
                </c:pt>
                <c:pt idx="12">
                  <c:v>32</c:v>
                </c:pt>
                <c:pt idx="13">
                  <c:v>33</c:v>
                </c:pt>
                <c:pt idx="14">
                  <c:v>34</c:v>
                </c:pt>
                <c:pt idx="15">
                  <c:v>35</c:v>
                </c:pt>
                <c:pt idx="16">
                  <c:v>36</c:v>
                </c:pt>
                <c:pt idx="17">
                  <c:v>37</c:v>
                </c:pt>
                <c:pt idx="18">
                  <c:v>38</c:v>
                </c:pt>
              </c:numCache>
            </c:numRef>
          </c:cat>
          <c:val>
            <c:numRef>
              <c:f>Лист1!$C$2:$C$20</c:f>
              <c:numCache>
                <c:formatCode>General</c:formatCode>
                <c:ptCount val="19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3.8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8.1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13.9</c:v>
                </c:pt>
                <c:pt idx="14">
                  <c:v>15</c:v>
                </c:pt>
                <c:pt idx="15">
                  <c:v>17</c:v>
                </c:pt>
                <c:pt idx="16">
                  <c:v>19</c:v>
                </c:pt>
                <c:pt idx="17">
                  <c:v>20</c:v>
                </c:pt>
                <c:pt idx="18">
                  <c:v>21.6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1267712"/>
        <c:axId val="101277696"/>
      </c:lineChart>
      <c:catAx>
        <c:axId val="1012677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01277696"/>
        <c:crosses val="autoZero"/>
        <c:auto val="1"/>
        <c:lblAlgn val="ctr"/>
        <c:lblOffset val="100"/>
        <c:noMultiLvlLbl val="0"/>
      </c:catAx>
      <c:valAx>
        <c:axId val="101277696"/>
        <c:scaling>
          <c:orientation val="minMax"/>
          <c:max val="21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01267712"/>
        <c:crosses val="autoZero"/>
        <c:crossBetween val="between"/>
        <c:majorUnit val="1"/>
      </c:valAx>
    </c:plotArea>
    <c:plotVisOnly val="1"/>
    <c:dispBlanksAs val="gap"/>
    <c:showDLblsOverMax val="0"/>
  </c:chart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0.45193</cdr:x>
      <cdr:y>0.744</cdr:y>
    </cdr:from>
    <cdr:to>
      <cdr:x>0.45735</cdr:x>
      <cdr:y>0.75474</cdr:y>
    </cdr:to>
    <cdr:sp macro="" textlink="">
      <cdr:nvSpPr>
        <cdr:cNvPr id="2" name="Овал 1"/>
        <cdr:cNvSpPr/>
      </cdr:nvSpPr>
      <cdr:spPr>
        <a:xfrm xmlns:a="http://schemas.openxmlformats.org/drawingml/2006/main" flipH="1">
          <a:off x="3807457" y="3168352"/>
          <a:ext cx="45719" cy="45719"/>
        </a:xfrm>
        <a:prstGeom xmlns:a="http://schemas.openxmlformats.org/drawingml/2006/main" prst="ellipse">
          <a:avLst/>
        </a:prstGeom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ot="0" spcFirstLastPara="0" vert="horz" wrap="square" lIns="91440" tIns="45720" rIns="91440" bIns="45720" numCol="1" spcCol="0" rtlCol="0" fromWordArt="0" anchor="ctr" anchorCtr="0" forceAA="0" compatLnSpc="1">
          <a:prstTxWarp prst="textNoShape">
            <a:avLst/>
          </a:prstTxWarp>
          <a:no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endParaRPr lang="ru-RU"/>
        </a:p>
      </cdr:txBody>
    </cdr:sp>
  </cdr:relSizeAnchor>
  <cdr:relSizeAnchor xmlns:cdr="http://schemas.openxmlformats.org/drawingml/2006/chartDrawing">
    <cdr:from>
      <cdr:x>0.71631</cdr:x>
      <cdr:y>0.59182</cdr:y>
    </cdr:from>
    <cdr:to>
      <cdr:x>0.72174</cdr:x>
      <cdr:y>0.60256</cdr:y>
    </cdr:to>
    <cdr:sp macro="" textlink="">
      <cdr:nvSpPr>
        <cdr:cNvPr id="3" name="Овал 2"/>
        <cdr:cNvSpPr/>
      </cdr:nvSpPr>
      <cdr:spPr>
        <a:xfrm xmlns:a="http://schemas.openxmlformats.org/drawingml/2006/main" flipV="1">
          <a:off x="6034908" y="2520280"/>
          <a:ext cx="45719" cy="45719"/>
        </a:xfrm>
        <a:prstGeom xmlns:a="http://schemas.openxmlformats.org/drawingml/2006/main" prst="ellipse">
          <a:avLst/>
        </a:prstGeom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ot="0" spcFirstLastPara="0" vert="horz" wrap="square" lIns="91440" tIns="45720" rIns="91440" bIns="45720" numCol="1" spcCol="0" rtlCol="0" fromWordArt="0" anchor="ctr" anchorCtr="0" forceAA="0" compatLnSpc="1">
          <a:prstTxWarp prst="textNoShape">
            <a:avLst/>
          </a:prstTxWarp>
          <a:noAutofit/>
        </a:bodyPr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endParaRPr lang="ru-RU"/>
        </a:p>
      </cdr:txBody>
    </cdr:sp>
  </cdr:relSizeAnchor>
  <cdr:relSizeAnchor xmlns:cdr="http://schemas.openxmlformats.org/drawingml/2006/chartDrawing">
    <cdr:from>
      <cdr:x>0.95726</cdr:x>
      <cdr:y>0.40582</cdr:y>
    </cdr:from>
    <cdr:to>
      <cdr:x>0.96269</cdr:x>
      <cdr:y>0.41656</cdr:y>
    </cdr:to>
    <cdr:sp macro="" textlink="">
      <cdr:nvSpPr>
        <cdr:cNvPr id="4" name="Овал 3"/>
        <cdr:cNvSpPr/>
      </cdr:nvSpPr>
      <cdr:spPr>
        <a:xfrm xmlns:a="http://schemas.openxmlformats.org/drawingml/2006/main" flipV="1">
          <a:off x="8064896" y="1728192"/>
          <a:ext cx="45719" cy="45719"/>
        </a:xfrm>
        <a:prstGeom xmlns:a="http://schemas.openxmlformats.org/drawingml/2006/main" prst="ellipse">
          <a:avLst/>
        </a:prstGeom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ot="0" spcFirstLastPara="0" vert="horz" wrap="square" lIns="91440" tIns="45720" rIns="91440" bIns="45720" numCol="1" spcCol="0" rtlCol="0" fromWordArt="0" anchor="ctr" anchorCtr="0" forceAA="0" compatLnSpc="1">
          <a:prstTxWarp prst="textNoShape">
            <a:avLst/>
          </a:prstTxWarp>
          <a:noAutofit/>
        </a:bodyPr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endParaRPr lang="ru-RU"/>
        </a:p>
      </cdr:txBody>
    </cdr:sp>
  </cdr:relSizeAnchor>
  <cdr:relSizeAnchor xmlns:cdr="http://schemas.openxmlformats.org/drawingml/2006/chartDrawing">
    <cdr:from>
      <cdr:x>0.42823</cdr:x>
      <cdr:y>0.67637</cdr:y>
    </cdr:from>
    <cdr:to>
      <cdr:x>0.47775</cdr:x>
      <cdr:y>0.73783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3607814" y="2880320"/>
          <a:ext cx="417220" cy="26174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b="1" dirty="0" smtClean="0">
              <a:solidFill>
                <a:srgbClr val="002060"/>
              </a:solidFill>
            </a:rPr>
            <a:t>4,1</a:t>
          </a:r>
          <a:endParaRPr lang="ru-RU" sz="1400" b="1" dirty="0">
            <a:solidFill>
              <a:srgbClr val="002060"/>
            </a:solidFill>
          </a:endParaRPr>
        </a:p>
      </cdr:txBody>
    </cdr:sp>
  </cdr:relSizeAnchor>
  <cdr:relSizeAnchor xmlns:cdr="http://schemas.openxmlformats.org/drawingml/2006/chartDrawing">
    <cdr:from>
      <cdr:x>0.21368</cdr:x>
      <cdr:y>0.784</cdr:y>
    </cdr:from>
    <cdr:to>
      <cdr:x>0.2632</cdr:x>
      <cdr:y>0.84546</cdr:y>
    </cdr:to>
    <cdr:sp macro="" textlink="">
      <cdr:nvSpPr>
        <cdr:cNvPr id="6" name="TextBox 1"/>
        <cdr:cNvSpPr txBox="1"/>
      </cdr:nvSpPr>
      <cdr:spPr>
        <a:xfrm xmlns:a="http://schemas.openxmlformats.org/drawingml/2006/main">
          <a:off x="1800200" y="3338657"/>
          <a:ext cx="417220" cy="26174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400" b="1" dirty="0" smtClean="0">
              <a:solidFill>
                <a:srgbClr val="002060"/>
              </a:solidFill>
            </a:rPr>
            <a:t>1,6</a:t>
          </a:r>
          <a:endParaRPr lang="ru-RU" sz="1400" b="1" dirty="0">
            <a:solidFill>
              <a:srgbClr val="002060"/>
            </a:solidFill>
          </a:endParaRPr>
        </a:p>
      </cdr:txBody>
    </cdr:sp>
  </cdr:relSizeAnchor>
  <cdr:relSizeAnchor xmlns:cdr="http://schemas.openxmlformats.org/drawingml/2006/chartDrawing">
    <cdr:from>
      <cdr:x>0.92308</cdr:x>
      <cdr:y>0.35509</cdr:y>
    </cdr:from>
    <cdr:to>
      <cdr:x>0.9726</cdr:x>
      <cdr:y>0.41656</cdr:y>
    </cdr:to>
    <cdr:sp macro="" textlink="">
      <cdr:nvSpPr>
        <cdr:cNvPr id="7" name="TextBox 1"/>
        <cdr:cNvSpPr txBox="1"/>
      </cdr:nvSpPr>
      <cdr:spPr>
        <a:xfrm xmlns:a="http://schemas.openxmlformats.org/drawingml/2006/main">
          <a:off x="7776864" y="1512168"/>
          <a:ext cx="417220" cy="26174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400" b="1" dirty="0" smtClean="0">
              <a:solidFill>
                <a:srgbClr val="002060"/>
              </a:solidFill>
            </a:rPr>
            <a:t>12</a:t>
          </a:r>
          <a:endParaRPr lang="ru-RU" sz="1400" b="1" dirty="0">
            <a:solidFill>
              <a:srgbClr val="002060"/>
            </a:solidFill>
          </a:endParaRPr>
        </a:p>
      </cdr:txBody>
    </cdr:sp>
  </cdr:relSizeAnchor>
  <cdr:relSizeAnchor xmlns:cdr="http://schemas.openxmlformats.org/drawingml/2006/chartDrawing">
    <cdr:from>
      <cdr:x>0.68924</cdr:x>
      <cdr:y>0.50728</cdr:y>
    </cdr:from>
    <cdr:to>
      <cdr:x>0.73876</cdr:x>
      <cdr:y>0.56874</cdr:y>
    </cdr:to>
    <cdr:sp macro="" textlink="">
      <cdr:nvSpPr>
        <cdr:cNvPr id="8" name="TextBox 1"/>
        <cdr:cNvSpPr txBox="1"/>
      </cdr:nvSpPr>
      <cdr:spPr>
        <a:xfrm xmlns:a="http://schemas.openxmlformats.org/drawingml/2006/main">
          <a:off x="5806797" y="2160240"/>
          <a:ext cx="417220" cy="26174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400" b="1" dirty="0" smtClean="0">
              <a:solidFill>
                <a:srgbClr val="002060"/>
              </a:solidFill>
            </a:rPr>
            <a:t>7,5</a:t>
          </a:r>
          <a:endParaRPr lang="ru-RU" sz="1400" b="1" dirty="0">
            <a:solidFill>
              <a:srgbClr val="002060"/>
            </a:solidFill>
          </a:endParaRPr>
        </a:p>
      </cdr:txBody>
    </cdr:sp>
  </cdr:relSizeAnchor>
  <cdr:relSizeAnchor xmlns:cdr="http://schemas.openxmlformats.org/drawingml/2006/chartDrawing">
    <cdr:from>
      <cdr:x>0.22534</cdr:x>
      <cdr:y>0.76091</cdr:y>
    </cdr:from>
    <cdr:to>
      <cdr:x>0.23154</cdr:x>
      <cdr:y>0.77165</cdr:y>
    </cdr:to>
    <cdr:sp macro="" textlink="">
      <cdr:nvSpPr>
        <cdr:cNvPr id="9" name="Овал 8"/>
        <cdr:cNvSpPr/>
      </cdr:nvSpPr>
      <cdr:spPr>
        <a:xfrm xmlns:a="http://schemas.openxmlformats.org/drawingml/2006/main">
          <a:off x="1898496" y="3240360"/>
          <a:ext cx="52227" cy="45719"/>
        </a:xfrm>
        <a:prstGeom xmlns:a="http://schemas.openxmlformats.org/drawingml/2006/main" prst="ellipse">
          <a:avLst/>
        </a:prstGeom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ot="0" spcFirstLastPara="0" vert="horz" wrap="square" lIns="91440" tIns="45720" rIns="91440" bIns="45720" numCol="1" spcCol="0" rtlCol="0" fromWordArt="0" anchor="ctr" anchorCtr="0" forceAA="0" compatLnSpc="1">
          <a:prstTxWarp prst="textNoShape">
            <a:avLst/>
          </a:prstTxWarp>
          <a:no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endParaRPr lang="ru-RU"/>
        </a:p>
      </cdr:txBody>
    </cdr:sp>
  </cdr:relSizeAnchor>
  <cdr:relSizeAnchor xmlns:cdr="http://schemas.openxmlformats.org/drawingml/2006/chartDrawing">
    <cdr:from>
      <cdr:x>0.45299</cdr:x>
      <cdr:y>0.57687</cdr:y>
    </cdr:from>
    <cdr:to>
      <cdr:x>0.46124</cdr:x>
      <cdr:y>0.5876</cdr:y>
    </cdr:to>
    <cdr:sp macro="" textlink="">
      <cdr:nvSpPr>
        <cdr:cNvPr id="13" name="Овал 12"/>
        <cdr:cNvSpPr/>
      </cdr:nvSpPr>
      <cdr:spPr>
        <a:xfrm xmlns:a="http://schemas.openxmlformats.org/drawingml/2006/main">
          <a:off x="3816424" y="2664296"/>
          <a:ext cx="69468" cy="49585"/>
        </a:xfrm>
        <a:prstGeom xmlns:a="http://schemas.openxmlformats.org/drawingml/2006/main" prst="ellipse">
          <a:avLst/>
        </a:prstGeom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ot="0" spcFirstLastPara="0" vert="horz" wrap="square" lIns="91440" tIns="45720" rIns="91440" bIns="45720" numCol="1" spcCol="0" rtlCol="0" fromWordArt="0" anchor="ctr" anchorCtr="0" forceAA="0" compatLnSpc="1">
          <a:prstTxWarp prst="textNoShape">
            <a:avLst/>
          </a:prstTxWarp>
          <a:noAutofit/>
        </a:bodyPr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endParaRPr lang="ru-RU"/>
        </a:p>
      </cdr:txBody>
    </cdr:sp>
  </cdr:relSizeAnchor>
  <cdr:relSizeAnchor xmlns:cdr="http://schemas.openxmlformats.org/drawingml/2006/chartDrawing">
    <cdr:from>
      <cdr:x>0.714</cdr:x>
      <cdr:y>0.32128</cdr:y>
    </cdr:from>
    <cdr:to>
      <cdr:x>0.71943</cdr:x>
      <cdr:y>0.33818</cdr:y>
    </cdr:to>
    <cdr:sp macro="" textlink="">
      <cdr:nvSpPr>
        <cdr:cNvPr id="14" name="Овал 13"/>
        <cdr:cNvSpPr/>
      </cdr:nvSpPr>
      <cdr:spPr>
        <a:xfrm xmlns:a="http://schemas.openxmlformats.org/drawingml/2006/main">
          <a:off x="6015407" y="1368153"/>
          <a:ext cx="45719" cy="72008"/>
        </a:xfrm>
        <a:prstGeom xmlns:a="http://schemas.openxmlformats.org/drawingml/2006/main" prst="ellipse">
          <a:avLst/>
        </a:prstGeom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ot="0" spcFirstLastPara="0" vert="horz" wrap="square" lIns="91440" tIns="45720" rIns="91440" bIns="45720" numCol="1" spcCol="0" rtlCol="0" fromWordArt="0" anchor="ctr" anchorCtr="0" forceAA="0" compatLnSpc="1">
          <a:prstTxWarp prst="textNoShape">
            <a:avLst/>
          </a:prstTxWarp>
          <a:noAutofit/>
        </a:bodyPr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endParaRPr lang="ru-RU"/>
        </a:p>
      </cdr:txBody>
    </cdr:sp>
  </cdr:relSizeAnchor>
  <cdr:relSizeAnchor xmlns:cdr="http://schemas.openxmlformats.org/drawingml/2006/chartDrawing">
    <cdr:from>
      <cdr:x>0.94017</cdr:x>
      <cdr:y>0.01691</cdr:y>
    </cdr:from>
    <cdr:to>
      <cdr:x>0.95726</cdr:x>
      <cdr:y>0.03382</cdr:y>
    </cdr:to>
    <cdr:cxnSp macro="">
      <cdr:nvCxnSpPr>
        <cdr:cNvPr id="16" name="Прямая соединительная линия 15"/>
        <cdr:cNvCxnSpPr/>
      </cdr:nvCxnSpPr>
      <cdr:spPr>
        <a:xfrm xmlns:a="http://schemas.openxmlformats.org/drawingml/2006/main" flipV="1">
          <a:off x="7920880" y="72008"/>
          <a:ext cx="144016" cy="72008"/>
        </a:xfrm>
        <a:prstGeom xmlns:a="http://schemas.openxmlformats.org/drawingml/2006/main" prst="line">
          <a:avLst/>
        </a:prstGeom>
        <a:ln xmlns:a="http://schemas.openxmlformats.org/drawingml/2006/main" w="38100">
          <a:solidFill>
            <a:srgbClr val="FF0000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0.94872</cdr:x>
      <cdr:y>0.01691</cdr:y>
    </cdr:from>
    <cdr:to>
      <cdr:x>0.95726</cdr:x>
      <cdr:y>0.02806</cdr:y>
    </cdr:to>
    <cdr:sp macro="" textlink="">
      <cdr:nvSpPr>
        <cdr:cNvPr id="17" name="Овал 16"/>
        <cdr:cNvSpPr/>
      </cdr:nvSpPr>
      <cdr:spPr>
        <a:xfrm xmlns:a="http://schemas.openxmlformats.org/drawingml/2006/main" flipH="1">
          <a:off x="7992888" y="72008"/>
          <a:ext cx="72008" cy="47498"/>
        </a:xfrm>
        <a:prstGeom xmlns:a="http://schemas.openxmlformats.org/drawingml/2006/main" prst="ellipse">
          <a:avLst/>
        </a:prstGeom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ot="0" spcFirstLastPara="0" vert="horz" wrap="square" lIns="91440" tIns="45720" rIns="91440" bIns="45720" numCol="1" spcCol="0" rtlCol="0" fromWordArt="0" anchor="ctr" anchorCtr="0" forceAA="0" compatLnSpc="1">
          <a:prstTxWarp prst="textNoShape">
            <a:avLst/>
          </a:prstTxWarp>
          <a:noAutofit/>
        </a:bodyPr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endParaRPr lang="ru-RU"/>
        </a:p>
      </cdr:txBody>
    </cdr:sp>
  </cdr:relSizeAnchor>
  <cdr:relSizeAnchor xmlns:cdr="http://schemas.openxmlformats.org/drawingml/2006/chartDrawing">
    <cdr:from>
      <cdr:x>0.20513</cdr:x>
      <cdr:y>0.67637</cdr:y>
    </cdr:from>
    <cdr:to>
      <cdr:x>0.27174</cdr:x>
      <cdr:y>0.744</cdr:y>
    </cdr:to>
    <cdr:sp macro="" textlink="">
      <cdr:nvSpPr>
        <cdr:cNvPr id="18" name="TextBox 17"/>
        <cdr:cNvSpPr txBox="1"/>
      </cdr:nvSpPr>
      <cdr:spPr>
        <a:xfrm xmlns:a="http://schemas.openxmlformats.org/drawingml/2006/main">
          <a:off x="1728192" y="2880320"/>
          <a:ext cx="561236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b="1" dirty="0" smtClean="0">
              <a:solidFill>
                <a:srgbClr val="002060"/>
              </a:solidFill>
            </a:rPr>
            <a:t>3,8</a:t>
          </a:r>
          <a:endParaRPr lang="ru-RU" sz="1400" b="1" dirty="0">
            <a:solidFill>
              <a:srgbClr val="002060"/>
            </a:solidFill>
          </a:endParaRPr>
        </a:p>
      </cdr:txBody>
    </cdr:sp>
  </cdr:relSizeAnchor>
  <cdr:relSizeAnchor xmlns:cdr="http://schemas.openxmlformats.org/drawingml/2006/chartDrawing">
    <cdr:from>
      <cdr:x>0.4188</cdr:x>
      <cdr:y>0.50728</cdr:y>
    </cdr:from>
    <cdr:to>
      <cdr:x>0.47009</cdr:x>
      <cdr:y>0.558</cdr:y>
    </cdr:to>
    <cdr:sp macro="" textlink="">
      <cdr:nvSpPr>
        <cdr:cNvPr id="19" name="TextBox 18"/>
        <cdr:cNvSpPr txBox="1"/>
      </cdr:nvSpPr>
      <cdr:spPr>
        <a:xfrm xmlns:a="http://schemas.openxmlformats.org/drawingml/2006/main">
          <a:off x="3528392" y="2160240"/>
          <a:ext cx="432048" cy="2160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b="1" dirty="0" smtClean="0">
              <a:solidFill>
                <a:srgbClr val="002060"/>
              </a:solidFill>
            </a:rPr>
            <a:t>8,1</a:t>
          </a:r>
          <a:endParaRPr lang="ru-RU" sz="1400" b="1" dirty="0">
            <a:solidFill>
              <a:srgbClr val="002060"/>
            </a:solidFill>
          </a:endParaRPr>
        </a:p>
      </cdr:txBody>
    </cdr:sp>
  </cdr:relSizeAnchor>
  <cdr:relSizeAnchor xmlns:cdr="http://schemas.openxmlformats.org/drawingml/2006/chartDrawing">
    <cdr:from>
      <cdr:x>0.67521</cdr:x>
      <cdr:y>0.25364</cdr:y>
    </cdr:from>
    <cdr:to>
      <cdr:x>0.73109</cdr:x>
      <cdr:y>0.32127</cdr:y>
    </cdr:to>
    <cdr:sp macro="" textlink="">
      <cdr:nvSpPr>
        <cdr:cNvPr id="20" name="TextBox 19"/>
        <cdr:cNvSpPr txBox="1"/>
      </cdr:nvSpPr>
      <cdr:spPr>
        <a:xfrm xmlns:a="http://schemas.openxmlformats.org/drawingml/2006/main">
          <a:off x="5688632" y="1080120"/>
          <a:ext cx="470791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b="1" dirty="0" smtClean="0">
              <a:solidFill>
                <a:srgbClr val="002060"/>
              </a:solidFill>
            </a:rPr>
            <a:t>13,9</a:t>
          </a:r>
          <a:endParaRPr lang="ru-RU" sz="1400" b="1" dirty="0">
            <a:solidFill>
              <a:srgbClr val="002060"/>
            </a:solidFill>
          </a:endParaRPr>
        </a:p>
      </cdr:txBody>
    </cdr:sp>
  </cdr:relSizeAnchor>
  <cdr:relSizeAnchor xmlns:cdr="http://schemas.openxmlformats.org/drawingml/2006/chartDrawing">
    <cdr:from>
      <cdr:x>0.88034</cdr:x>
      <cdr:y>0</cdr:y>
    </cdr:from>
    <cdr:to>
      <cdr:x>0.95726</cdr:x>
      <cdr:y>0.08455</cdr:y>
    </cdr:to>
    <cdr:sp macro="" textlink="">
      <cdr:nvSpPr>
        <cdr:cNvPr id="21" name="TextBox 20"/>
        <cdr:cNvSpPr txBox="1"/>
      </cdr:nvSpPr>
      <cdr:spPr>
        <a:xfrm xmlns:a="http://schemas.openxmlformats.org/drawingml/2006/main">
          <a:off x="7416824" y="0"/>
          <a:ext cx="648072" cy="39048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b="1" dirty="0" smtClean="0">
              <a:solidFill>
                <a:srgbClr val="002060"/>
              </a:solidFill>
            </a:rPr>
            <a:t>21,6</a:t>
          </a:r>
          <a:endParaRPr lang="ru-RU" sz="1400" b="1" dirty="0">
            <a:solidFill>
              <a:srgbClr val="002060"/>
            </a:solidFill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B252C4-4B88-4E07-956B-1CF831293620}" type="datetimeFigureOut">
              <a:rPr lang="ru-RU" smtClean="0"/>
              <a:t>21.04.2017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1363"/>
            <a:ext cx="493395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691063"/>
            <a:ext cx="5438775" cy="44434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895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37895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96D05F-C827-49CB-AD80-75E537A0D4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43419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96D05F-C827-49CB-AD80-75E537A0D40B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3741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/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2" name="Freeform 18"/>
            <p:cNvSpPr/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3" name="Freeform 22"/>
            <p:cNvSpPr/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4" name="Freeform 26"/>
            <p:cNvSpPr/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 useBgFill="1">
          <p:nvSpPr>
            <p:cNvPr id="15" name="Freeform 10"/>
            <p:cNvSpPr/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E49C5-9F58-4F5E-B151-7102562B24AF}" type="datetime1">
              <a:rPr lang="ru-RU" smtClean="0"/>
              <a:t>21.04.2017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97BD4-EB48-4638-BD00-AEC4218561B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41C2B-CD3E-457E-9563-F10A5D2F7963}" type="datetime1">
              <a:rPr lang="ru-RU" smtClean="0"/>
              <a:t>21.04.2017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97BD4-EB48-4638-BD00-AEC4218561B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57E0B-36D7-4B98-A237-3DB63248E06A}" type="datetime1">
              <a:rPr lang="ru-RU" smtClean="0"/>
              <a:t>21.04.2017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97BD4-EB48-4638-BD00-AEC4218561BB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/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7" name="Freeform 18"/>
            <p:cNvSpPr/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8" name="Freeform 22"/>
            <p:cNvSpPr/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9" name="Freeform 26"/>
            <p:cNvSpPr/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 useBgFill="1">
          <p:nvSpPr>
            <p:cNvPr id="20" name="Freeform 19"/>
            <p:cNvSpPr/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F58A8-2904-42C9-8C79-46B39EF8EF9E}" type="datetime1">
              <a:rPr lang="ru-RU" smtClean="0"/>
              <a:t>21.04.2017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97BD4-EB48-4638-BD00-AEC4218561BB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/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10" name="Freeform 18"/>
          <p:cNvSpPr/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11" name="Freeform 22"/>
          <p:cNvSpPr/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12" name="Freeform 26"/>
          <p:cNvSpPr/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 useBgFill="1">
        <p:nvSpPr>
          <p:cNvPr id="13" name="Freeform 10"/>
          <p:cNvSpPr/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0111C-7FC9-4C0E-90C6-24114CD433E2}" type="datetime1">
              <a:rPr lang="ru-RU" smtClean="0"/>
              <a:t>21.04.2017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97BD4-EB48-4638-BD00-AEC4218561B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6080C-2565-492A-B7D3-529E1D5C794B}" type="datetime1">
              <a:rPr lang="ru-RU" smtClean="0"/>
              <a:t>21.04.2017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97BD4-EB48-4638-BD00-AEC4218561BB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89BAF-2B99-42AD-AAAE-34C4E11500B4}" type="datetime1">
              <a:rPr lang="ru-RU" smtClean="0"/>
              <a:t>21.04.2017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97BD4-EB48-4638-BD00-AEC4218561B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EC26B-CC24-43E8-A7B7-77A1300B4D7A}" type="datetime1">
              <a:rPr lang="ru-RU" smtClean="0"/>
              <a:t>21.04.2017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97BD4-EB48-4638-BD00-AEC4218561B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/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8" name="Freeform 18"/>
            <p:cNvSpPr/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9" name="Freeform 22"/>
            <p:cNvSpPr/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0" name="Freeform 26"/>
            <p:cNvSpPr/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 useBgFill="1">
          <p:nvSpPr>
            <p:cNvPr id="11" name="Freeform 10"/>
            <p:cNvSpPr/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2B409-0365-4E77-9CC2-87F7AFAFA613}" type="datetime1">
              <a:rPr lang="ru-RU" smtClean="0"/>
              <a:t>21.04.2017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97BD4-EB48-4638-BD00-AEC4218561B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CC156-563E-470C-9431-C89F890C60B8}" type="datetime1">
              <a:rPr lang="ru-RU" smtClean="0"/>
              <a:t>21.04.2017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97BD4-EB48-4638-BD00-AEC4218561BB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/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26" name="Freeform 18"/>
            <p:cNvSpPr/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27" name="Freeform 22"/>
            <p:cNvSpPr/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28" name="Freeform 26"/>
            <p:cNvSpPr/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 useBgFill="1">
          <p:nvSpPr>
            <p:cNvPr id="29" name="Freeform 28"/>
            <p:cNvSpPr/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/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1" name="Freeform 18"/>
            <p:cNvSpPr/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2" name="Freeform 22"/>
            <p:cNvSpPr/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3" name="Freeform 26"/>
            <p:cNvSpPr/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 useBgFill="1">
          <p:nvSpPr>
            <p:cNvPr id="14" name="Freeform 10"/>
            <p:cNvSpPr/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4708C-FA93-48C9-9A69-05C3A0AA4FFB}" type="datetime1">
              <a:rPr lang="ru-RU" smtClean="0"/>
              <a:t>21.04.2017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97BD4-EB48-4638-BD00-AEC4218561BB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/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8" name="Freeform 18"/>
            <p:cNvSpPr/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9" name="Freeform 22"/>
            <p:cNvSpPr/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20" name="Freeform 26"/>
            <p:cNvSpPr/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 useBgFill="1">
          <p:nvSpPr>
            <p:cNvPr id="21" name="Freeform 10"/>
            <p:cNvSpPr/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2A66DD1D-83C3-45F4-A4A8-10D70B4BD34E}" type="datetime1">
              <a:rPr lang="ru-RU" smtClean="0"/>
              <a:t>21.04.2017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70797BD4-EB48-4638-BD00-AEC4218561BB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anose="05050102010706020507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58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anose="05050102010706020507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98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anose="05050102010706020507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anose="05050102010706020507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anose="05050102010706020507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5"/>
        </a:spcBef>
        <a:buClr>
          <a:schemeClr val="accent1"/>
        </a:buClr>
        <a:buFont typeface="Symbol" panose="05050102010706020507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5"/>
        </a:spcBef>
        <a:buClr>
          <a:schemeClr val="accent1"/>
        </a:buClr>
        <a:buFont typeface="Symbol" panose="05050102010706020507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5"/>
        </a:spcBef>
        <a:buClr>
          <a:schemeClr val="accent1"/>
        </a:buClr>
        <a:buFont typeface="Symbol" panose="05050102010706020507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5"/>
        </a:spcBef>
        <a:buClr>
          <a:schemeClr val="accent1"/>
        </a:buClr>
        <a:buFont typeface="Symbol" panose="05050102010706020507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476672"/>
            <a:ext cx="8424936" cy="936103"/>
          </a:xfrm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>
            <a:normAutofit/>
          </a:bodyPr>
          <a:lstStyle/>
          <a:p>
            <a:r>
              <a:rPr lang="en-US" sz="3600" dirty="0" smtClean="0">
                <a:latin typeface="Times New Roman" panose="02020603050405020304" charset="0"/>
              </a:rPr>
              <a:t>VIII </a:t>
            </a:r>
            <a:r>
              <a:rPr lang="ru-RU" sz="3600" dirty="0" smtClean="0">
                <a:latin typeface="Times New Roman" panose="02020603050405020304" charset="0"/>
              </a:rPr>
              <a:t>форум «Инвестиции в России» </a:t>
            </a:r>
            <a:r>
              <a:rPr lang="en-US" sz="3600" dirty="0" smtClean="0">
                <a:latin typeface="Times New Roman" panose="02020603050405020304" charset="0"/>
              </a:rPr>
              <a:t> </a:t>
            </a:r>
            <a:endParaRPr lang="ru-RU" sz="3600" dirty="0" smtClean="0">
              <a:latin typeface="Times New Roman" panose="0202060305040502030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1640" y="2636912"/>
            <a:ext cx="6400800" cy="864096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r>
              <a:rPr lang="ru-RU" sz="3600" b="1" dirty="0" smtClean="0">
                <a:latin typeface="Times New Roman" panose="02020603050405020304" charset="0"/>
              </a:rPr>
              <a:t>Формирование новой пенсионной системы и место накопительного элемента в ней</a:t>
            </a:r>
          </a:p>
        </p:txBody>
      </p:sp>
      <p:pic>
        <p:nvPicPr>
          <p:cNvPr id="5" name="Рисунок 4" descr="C:\Users\Ugodnikov\AppData\Local\Microsoft\Windows\Temporary Internet Files\Content.Outlook\52ONWOAJ\Logo_new_gor_vert-1-01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5959318"/>
            <a:ext cx="2217420" cy="572135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xtBox 3"/>
          <p:cNvSpPr txBox="1"/>
          <p:nvPr/>
        </p:nvSpPr>
        <p:spPr>
          <a:xfrm>
            <a:off x="6372200" y="1628800"/>
            <a:ext cx="21602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r>
              <a:rPr lang="ru-RU" sz="2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.Москва</a:t>
            </a:r>
            <a:endParaRPr lang="ru-RU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71600" y="1736129"/>
            <a:ext cx="27363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 апреля 2017 г.</a:t>
            </a:r>
            <a:endParaRPr lang="ru-RU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64088" y="5388219"/>
            <a:ext cx="38884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solidFill>
                  <a:srgbClr val="002060"/>
                </a:solidFill>
              </a:rPr>
              <a:t>Эрлик С.Н. – Первый </a:t>
            </a:r>
            <a:br>
              <a:rPr lang="ru-RU" sz="2400" b="1" i="1" dirty="0" smtClean="0">
                <a:solidFill>
                  <a:srgbClr val="002060"/>
                </a:solidFill>
              </a:rPr>
            </a:br>
            <a:r>
              <a:rPr lang="ru-RU" sz="2400" b="1" i="1" dirty="0" smtClean="0">
                <a:solidFill>
                  <a:srgbClr val="002060"/>
                </a:solidFill>
              </a:rPr>
              <a:t>вице-президент НАПФ</a:t>
            </a:r>
            <a:endParaRPr lang="ru-RU" sz="2400" b="1" i="1" dirty="0">
              <a:solidFill>
                <a:srgbClr val="002060"/>
              </a:solidFill>
            </a:endParaRP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97BD4-EB48-4638-BD00-AEC4218561BB}" type="slidenum">
              <a:rPr lang="ru-RU" sz="1800" smtClean="0"/>
              <a:t>1</a:t>
            </a:fld>
            <a:endParaRPr lang="ru-RU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11560" y="2708920"/>
            <a:ext cx="8229600" cy="1252728"/>
          </a:xfrm>
          <a:effectLst>
            <a:glow rad="228600">
              <a:schemeClr val="accent4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ru-RU" sz="5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  <a:endParaRPr lang="ru-RU" sz="5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 descr="C:\Users\Ugodnikov\AppData\Local\Microsoft\Windows\Temporary Internet Files\Content.Outlook\52ONWOAJ\Logo_new_gor_vert-1-01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78927"/>
            <a:ext cx="2217420" cy="572135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97BD4-EB48-4638-BD00-AEC4218561BB}" type="slidenum">
              <a:rPr lang="ru-RU" sz="1800" smtClean="0"/>
              <a:t>10</a:t>
            </a:fld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1331246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Существующая пенсионная система с накопительным элементом</a:t>
            </a: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 descr="C:\Users\Ugodnikov\AppData\Local\Microsoft\Windows\Temporary Internet Files\Content.Outlook\52ONWOAJ\Logo_new_gor_vert-1-01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6178464"/>
            <a:ext cx="2217420" cy="572135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Прямоугольник 5"/>
          <p:cNvSpPr/>
          <p:nvPr/>
        </p:nvSpPr>
        <p:spPr>
          <a:xfrm>
            <a:off x="1152631" y="1700808"/>
            <a:ext cx="3096344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bg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921648" y="1700808"/>
            <a:ext cx="3096344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1504245" y="1933380"/>
            <a:ext cx="24482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Страховая пенсия</a:t>
            </a:r>
            <a:endParaRPr lang="ru-RU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256076" y="1933381"/>
            <a:ext cx="24482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Накопительная пенсия</a:t>
            </a:r>
            <a:endParaRPr lang="ru-RU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Стрелка вниз 11"/>
          <p:cNvSpPr/>
          <p:nvPr/>
        </p:nvSpPr>
        <p:spPr>
          <a:xfrm rot="10800000">
            <a:off x="2476354" y="3068960"/>
            <a:ext cx="504056" cy="7200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низ 12"/>
          <p:cNvSpPr/>
          <p:nvPr/>
        </p:nvSpPr>
        <p:spPr>
          <a:xfrm rot="10800000">
            <a:off x="6280694" y="3068960"/>
            <a:ext cx="504056" cy="7200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вал 13"/>
          <p:cNvSpPr/>
          <p:nvPr/>
        </p:nvSpPr>
        <p:spPr>
          <a:xfrm>
            <a:off x="2296333" y="3933056"/>
            <a:ext cx="864096" cy="7920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вал 14"/>
          <p:cNvSpPr/>
          <p:nvPr/>
        </p:nvSpPr>
        <p:spPr>
          <a:xfrm>
            <a:off x="6100674" y="3945106"/>
            <a:ext cx="864096" cy="7920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TextBox 15"/>
          <p:cNvSpPr txBox="1"/>
          <p:nvPr/>
        </p:nvSpPr>
        <p:spPr>
          <a:xfrm>
            <a:off x="2342592" y="4087066"/>
            <a:ext cx="8879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16%</a:t>
            </a:r>
            <a:endParaRPr lang="ru-RU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280694" y="4110317"/>
            <a:ext cx="7560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6%</a:t>
            </a:r>
            <a:endParaRPr lang="ru-RU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9" name="Прямая соединительная линия 18"/>
          <p:cNvCxnSpPr>
            <a:stCxn id="14" idx="6"/>
            <a:endCxn id="15" idx="2"/>
          </p:cNvCxnSpPr>
          <p:nvPr/>
        </p:nvCxnSpPr>
        <p:spPr>
          <a:xfrm>
            <a:off x="3160429" y="4329100"/>
            <a:ext cx="2940245" cy="1205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4630551" y="4341150"/>
            <a:ext cx="0" cy="74403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Скругленный прямоугольник 21"/>
          <p:cNvSpPr/>
          <p:nvPr/>
        </p:nvSpPr>
        <p:spPr>
          <a:xfrm>
            <a:off x="3160429" y="5085184"/>
            <a:ext cx="3120265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bg1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400374" y="5214391"/>
            <a:ext cx="28803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Взнос 22% от ФЗП</a:t>
            </a:r>
            <a:endParaRPr lang="ru-RU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5" name="Прямая соединительная линия 24"/>
          <p:cNvCxnSpPr>
            <a:stCxn id="22" idx="1"/>
          </p:cNvCxnSpPr>
          <p:nvPr/>
        </p:nvCxnSpPr>
        <p:spPr>
          <a:xfrm flipH="1">
            <a:off x="2612956" y="5445224"/>
            <a:ext cx="547473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>
            <a:off x="2612956" y="5445224"/>
            <a:ext cx="0" cy="73324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>
            <a:stCxn id="23" idx="3"/>
          </p:cNvCxnSpPr>
          <p:nvPr/>
        </p:nvCxnSpPr>
        <p:spPr>
          <a:xfrm flipV="1">
            <a:off x="6280694" y="5445223"/>
            <a:ext cx="504056" cy="1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>
            <a:off x="6784750" y="5445224"/>
            <a:ext cx="1" cy="73324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3157207" y="6093296"/>
            <a:ext cx="35935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 а б о т о д а т е л ь</a:t>
            </a:r>
            <a:endParaRPr lang="ru-RU" sz="2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6" name="Прямая соединительная линия 35"/>
          <p:cNvCxnSpPr>
            <a:endCxn id="32" idx="1"/>
          </p:cNvCxnSpPr>
          <p:nvPr/>
        </p:nvCxnSpPr>
        <p:spPr>
          <a:xfrm>
            <a:off x="2612956" y="6178464"/>
            <a:ext cx="544251" cy="145665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 flipH="1">
            <a:off x="6012160" y="6178464"/>
            <a:ext cx="772590" cy="20286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4073846" y="6464531"/>
            <a:ext cx="1161826" cy="365125"/>
          </a:xfrm>
        </p:spPr>
        <p:txBody>
          <a:bodyPr/>
          <a:lstStyle/>
          <a:p>
            <a:fld id="{70797BD4-EB48-4638-BD00-AEC4218561BB}" type="slidenum">
              <a:rPr lang="ru-RU" sz="1800" smtClean="0"/>
              <a:t>2</a:t>
            </a:fld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2994129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1" y="2276872"/>
            <a:ext cx="8640960" cy="3816424"/>
          </a:xfrm>
        </p:spPr>
        <p:txBody>
          <a:bodyPr/>
          <a:lstStyle/>
          <a:p>
            <a:r>
              <a:rPr lang="ru-RU" sz="1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Время существования</a:t>
            </a:r>
            <a:r>
              <a:rPr lang="ru-RU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2004 – </a:t>
            </a:r>
            <a:r>
              <a:rPr lang="ru-RU" sz="18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н.в</a:t>
            </a:r>
            <a:r>
              <a:rPr lang="ru-RU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1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 застрахованных лиц с НЧТП</a:t>
            </a:r>
            <a:r>
              <a:rPr lang="ru-RU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80 млн. человек</a:t>
            </a:r>
          </a:p>
          <a:p>
            <a:r>
              <a:rPr lang="ru-RU" sz="1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Накоплено средств в накопительной пенсионной системе</a:t>
            </a:r>
            <a:r>
              <a:rPr lang="ru-RU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										4,1 трлн. р. </a:t>
            </a:r>
          </a:p>
          <a:p>
            <a:pPr marL="0" indent="0">
              <a:buNone/>
            </a:pPr>
            <a:r>
              <a:rPr lang="ru-RU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том числе в НПФ </a:t>
            </a:r>
            <a:r>
              <a:rPr lang="ru-RU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		2,1 </a:t>
            </a:r>
            <a:r>
              <a:rPr lang="ru-RU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трлн. р.</a:t>
            </a:r>
          </a:p>
          <a:p>
            <a:r>
              <a:rPr lang="ru-RU" sz="1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Среднегодовая доходность </a:t>
            </a:r>
            <a:r>
              <a:rPr lang="ru-RU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инвестирования средств пенсионных накоплений с 2009  по 2015*:</a:t>
            </a:r>
          </a:p>
          <a:p>
            <a:pPr marL="0" indent="0">
              <a:buNone/>
            </a:pPr>
            <a:r>
              <a:rPr lang="ru-RU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НПФ – 							</a:t>
            </a:r>
            <a:r>
              <a:rPr lang="ru-RU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8,38%</a:t>
            </a:r>
            <a:endParaRPr lang="ru-RU" sz="1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ВЭБ (расширенный портфель) – 				</a:t>
            </a:r>
            <a:r>
              <a:rPr lang="ru-RU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7,25%</a:t>
            </a:r>
            <a:endParaRPr lang="ru-RU" sz="1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Данные по итогам 2016 года не опубликованы</a:t>
            </a:r>
          </a:p>
          <a:p>
            <a:r>
              <a:rPr lang="ru-RU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Обязательный принцип</a:t>
            </a:r>
            <a:endParaRPr lang="ru-RU" sz="1400" dirty="0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Характеристика существующей накопительной пенсионной системы</a:t>
            </a: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 descr="C:\Users\Ugodnikov\AppData\Local\Microsoft\Windows\Temporary Internet Files\Content.Outlook\52ONWOAJ\Logo_new_gor_vert-1-01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6178464"/>
            <a:ext cx="2217420" cy="572135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97BD4-EB48-4638-BD00-AEC4218561BB}" type="slidenum">
              <a:rPr lang="ru-RU" sz="1800" smtClean="0"/>
              <a:t>3</a:t>
            </a:fld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3890575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43001" y="1916832"/>
            <a:ext cx="8651304" cy="4104868"/>
          </a:xfrm>
        </p:spPr>
        <p:txBody>
          <a:bodyPr>
            <a:normAutofit lnSpcReduction="10000"/>
          </a:bodyPr>
          <a:lstStyle/>
          <a:p>
            <a:r>
              <a:rPr lang="ru-RU" dirty="0" smtClean="0">
                <a:latin typeface="Times New Roman" panose="02020603050405020304" charset="0"/>
              </a:rPr>
              <a:t>Общая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база – 40 млн. человек.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Минимальная з/п – 5 млн. человек –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 участвуют!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Потенциальная база – 35 млн. человек.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Реальный % охвата – 25-30% ≈ 10 млн. человек - это работники с ЗП – 50 000 руб. и более (средняя ЗП в 2016 г. – 33 700 руб.).</a:t>
            </a: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Мотивация: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софинансирование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от государства (</a:t>
            </a: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только в этом случае возможно достижение целевого показателя эффективной ставки взносов в ИПК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r>
              <a:rPr lang="ru-RU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Добровольный принцип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1252728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latin typeface="Times New Roman" panose="02020603050405020304" charset="0"/>
              </a:rPr>
              <a:t>Новая система ИПК</a:t>
            </a:r>
            <a:r>
              <a:rPr lang="ru-RU" sz="3600" dirty="0" smtClean="0">
                <a:latin typeface="Times New Roman" panose="02020603050405020304" charset="0"/>
              </a:rPr>
              <a:t/>
            </a:r>
            <a:br>
              <a:rPr lang="ru-RU" sz="3600" dirty="0" smtClean="0">
                <a:latin typeface="Times New Roman" panose="02020603050405020304" charset="0"/>
              </a:rPr>
            </a:br>
            <a:r>
              <a:rPr lang="ru-RU" sz="2000" b="1" i="1" dirty="0" smtClean="0">
                <a:latin typeface="Times New Roman" panose="02020603050405020304" charset="0"/>
              </a:rPr>
              <a:t>(предложена 24.09.2015 г. на </a:t>
            </a:r>
            <a:r>
              <a:rPr lang="en-US" sz="2000" b="1" i="1" dirty="0" smtClean="0">
                <a:latin typeface="Times New Roman" panose="02020603050405020304" charset="0"/>
              </a:rPr>
              <a:t>I </a:t>
            </a:r>
            <a:r>
              <a:rPr lang="ru-RU" sz="2000" b="1" i="1" dirty="0" smtClean="0">
                <a:latin typeface="Times New Roman" panose="02020603050405020304" charset="0"/>
              </a:rPr>
              <a:t>Московском финансовом форуме,</a:t>
            </a:r>
            <a:br>
              <a:rPr lang="ru-RU" sz="2000" b="1" i="1" dirty="0" smtClean="0">
                <a:latin typeface="Times New Roman" panose="02020603050405020304" charset="0"/>
              </a:rPr>
            </a:br>
            <a:r>
              <a:rPr lang="ru-RU" sz="2000" b="1" i="1" dirty="0" smtClean="0">
                <a:latin typeface="Times New Roman" panose="02020603050405020304" charset="0"/>
              </a:rPr>
              <a:t>развивается Минфином РФ и ЦБ РФ)</a:t>
            </a:r>
            <a:endParaRPr lang="ru-RU" sz="2700" b="1" i="1" dirty="0" smtClean="0">
              <a:latin typeface="Times New Roman" panose="02020603050405020304" charset="0"/>
            </a:endParaRPr>
          </a:p>
        </p:txBody>
      </p:sp>
      <p:pic>
        <p:nvPicPr>
          <p:cNvPr id="4" name="Рисунок 3" descr="C:\Users\Ugodnikov\AppData\Local\Microsoft\Windows\Temporary Internet Files\Content.Outlook\52ONWOAJ\Logo_new_gor_vert-1-01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6178465"/>
            <a:ext cx="2217420" cy="572135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97BD4-EB48-4638-BD00-AEC4218561BB}" type="slidenum">
              <a:rPr lang="ru-RU" sz="1800" smtClean="0"/>
              <a:t>4</a:t>
            </a:fld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92336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1252728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latin typeface="Times New Roman" panose="02020603050405020304" charset="0"/>
              </a:rPr>
              <a:t>Элементы системы ИПК</a:t>
            </a:r>
            <a:r>
              <a:rPr lang="ru-RU" sz="3600" dirty="0" smtClean="0">
                <a:latin typeface="Times New Roman" panose="02020603050405020304" charset="0"/>
              </a:rPr>
              <a:t/>
            </a:r>
            <a:br>
              <a:rPr lang="ru-RU" sz="3600" dirty="0" smtClean="0">
                <a:latin typeface="Times New Roman" panose="02020603050405020304" charset="0"/>
              </a:rPr>
            </a:br>
            <a:endParaRPr lang="ru-RU" sz="3600" dirty="0" smtClean="0">
              <a:latin typeface="Times New Roman" panose="02020603050405020304" charset="0"/>
            </a:endParaRPr>
          </a:p>
        </p:txBody>
      </p:sp>
      <p:pic>
        <p:nvPicPr>
          <p:cNvPr id="4" name="Рисунок 3" descr="C:\Users\Ugodnikov\AppData\Local\Microsoft\Windows\Temporary Internet Files\Content.Outlook\52ONWOAJ\Logo_new_gor_vert-1-01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6178465"/>
            <a:ext cx="2217420" cy="572135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6714848"/>
              </p:ext>
            </p:extLst>
          </p:nvPr>
        </p:nvGraphicFramePr>
        <p:xfrm>
          <a:off x="611559" y="1124743"/>
          <a:ext cx="8208912" cy="489654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208912"/>
              </a:tblGrid>
              <a:tr h="48965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chemeClr val="bg1"/>
                          </a:solidFill>
                        </a:rPr>
                        <a:t>               </a:t>
                      </a:r>
                      <a:r>
                        <a:rPr lang="en-US" sz="1800" b="1" dirty="0" smtClean="0">
                          <a:solidFill>
                            <a:schemeClr val="bg1"/>
                          </a:solidFill>
                        </a:rPr>
                        <a:t>I</a:t>
                      </a:r>
                      <a:r>
                        <a:rPr lang="en-US" sz="1800" b="1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ru-RU" sz="1800" b="1" baseline="0" dirty="0" smtClean="0">
                          <a:solidFill>
                            <a:schemeClr val="bg1"/>
                          </a:solidFill>
                        </a:rPr>
                        <a:t>Элемент                          </a:t>
                      </a:r>
                      <a:r>
                        <a:rPr lang="en-US" sz="1800" b="1" baseline="0" dirty="0" smtClean="0">
                          <a:solidFill>
                            <a:schemeClr val="bg1"/>
                          </a:solidFill>
                        </a:rPr>
                        <a:t>           </a:t>
                      </a:r>
                      <a:r>
                        <a:rPr lang="ru-RU" sz="1800" b="1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1800" b="1" dirty="0" smtClean="0">
                          <a:solidFill>
                            <a:schemeClr val="bg1"/>
                          </a:solidFill>
                        </a:rPr>
                        <a:t>I</a:t>
                      </a:r>
                      <a:r>
                        <a:rPr lang="en-US" sz="1800" b="1" i="1" dirty="0" smtClean="0">
                          <a:solidFill>
                            <a:schemeClr val="bg1"/>
                          </a:solidFill>
                        </a:rPr>
                        <a:t>I</a:t>
                      </a:r>
                      <a:r>
                        <a:rPr lang="en-US" sz="1800" b="1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ru-RU" sz="1800" b="1" baseline="0" dirty="0" smtClean="0">
                          <a:solidFill>
                            <a:schemeClr val="bg1"/>
                          </a:solidFill>
                        </a:rPr>
                        <a:t>Элемент                                      </a:t>
                      </a:r>
                      <a:r>
                        <a:rPr lang="en-US" sz="1800" b="1" baseline="0" dirty="0" smtClean="0">
                          <a:solidFill>
                            <a:schemeClr val="bg1"/>
                          </a:solidFill>
                        </a:rPr>
                        <a:t>II</a:t>
                      </a:r>
                      <a:r>
                        <a:rPr lang="en-US" sz="1800" b="1" dirty="0" smtClean="0">
                          <a:solidFill>
                            <a:schemeClr val="bg1"/>
                          </a:solidFill>
                        </a:rPr>
                        <a:t>I</a:t>
                      </a:r>
                      <a:r>
                        <a:rPr lang="en-US" sz="1800" b="1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ru-RU" sz="1800" b="1" baseline="0" dirty="0" smtClean="0">
                          <a:solidFill>
                            <a:schemeClr val="bg1"/>
                          </a:solidFill>
                        </a:rPr>
                        <a:t>Элемент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1" baseline="0" dirty="0" smtClean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ru-RU" baseline="0" dirty="0" smtClean="0"/>
                        <a:t> </a:t>
                      </a:r>
                    </a:p>
                    <a:p>
                      <a:r>
                        <a:rPr lang="ru-RU" baseline="0" dirty="0" smtClean="0"/>
                        <a:t> </a:t>
                      </a:r>
                    </a:p>
                    <a:p>
                      <a:endParaRPr lang="ru-RU" baseline="0" dirty="0" smtClean="0"/>
                    </a:p>
                    <a:p>
                      <a:r>
                        <a:rPr lang="ru-RU" baseline="0" dirty="0" smtClean="0"/>
                        <a:t>               </a:t>
                      </a:r>
                      <a:r>
                        <a:rPr lang="ru-RU" b="1" baseline="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Работник</a:t>
                      </a:r>
                      <a:endParaRPr lang="ru-RU" b="1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pic>
        <p:nvPicPr>
          <p:cNvPr id="8" name="Рисунок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254" y="1550173"/>
            <a:ext cx="811418" cy="953018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619672" y="1550173"/>
            <a:ext cx="16561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ЗП </a:t>
            </a:r>
            <a:r>
              <a:rPr lang="ru-RU" sz="2000" dirty="0">
                <a:solidFill>
                  <a:srgbClr val="002060"/>
                </a:solidFill>
              </a:rPr>
              <a:t>⩾</a:t>
            </a: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50 тыс. рублей</a:t>
            </a:r>
            <a:endParaRPr lang="ru-RU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Стрелка вниз 9"/>
          <p:cNvSpPr/>
          <p:nvPr/>
        </p:nvSpPr>
        <p:spPr>
          <a:xfrm>
            <a:off x="1795464" y="2853368"/>
            <a:ext cx="216024" cy="4320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648797" y="3359685"/>
            <a:ext cx="258383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Отчисление от ЗП 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(% определяет сам работник)</a:t>
            </a:r>
            <a:endParaRPr lang="ru-RU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11559" y="4319452"/>
            <a:ext cx="25838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Целевой показатель 6 %</a:t>
            </a:r>
            <a:b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(36 000 руб./год)</a:t>
            </a:r>
            <a:endParaRPr lang="ru-RU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>
            <a:off x="3419872" y="1124744"/>
            <a:ext cx="72008" cy="4235489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6217074" y="1114939"/>
            <a:ext cx="72008" cy="424529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Рисунок 1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7984" y="1550173"/>
            <a:ext cx="891339" cy="976465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4092838" y="2526638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Государство</a:t>
            </a:r>
            <a:endParaRPr lang="ru-R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Стрелка вниз 17"/>
          <p:cNvSpPr/>
          <p:nvPr/>
        </p:nvSpPr>
        <p:spPr>
          <a:xfrm>
            <a:off x="4745425" y="2920124"/>
            <a:ext cx="216024" cy="4320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TextBox 18"/>
          <p:cNvSpPr txBox="1"/>
          <p:nvPr/>
        </p:nvSpPr>
        <p:spPr>
          <a:xfrm>
            <a:off x="3545732" y="3359685"/>
            <a:ext cx="2671342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ru-RU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Софинансирование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(НАПФ предлагает 50%)</a:t>
            </a:r>
            <a:b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том числе:</a:t>
            </a:r>
          </a:p>
          <a:p>
            <a:pPr algn="ctr"/>
            <a:r>
              <a:rPr lang="ru-RU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20% - от ФНБ (7200 р./год;</a:t>
            </a:r>
            <a:br>
              <a:rPr lang="ru-RU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30% - от налоговых льгот (10800 р./год)</a:t>
            </a:r>
            <a:br>
              <a:rPr lang="ru-RU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___________</a:t>
            </a:r>
            <a:br>
              <a:rPr lang="ru-RU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18 000 р./год</a:t>
            </a:r>
            <a:endParaRPr lang="ru-RU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983760" y="2555169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Работодатель</a:t>
            </a:r>
            <a:endParaRPr lang="ru-R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Стрелка вниз 21"/>
          <p:cNvSpPr/>
          <p:nvPr/>
        </p:nvSpPr>
        <p:spPr>
          <a:xfrm>
            <a:off x="7684197" y="2920124"/>
            <a:ext cx="216024" cy="4320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TextBox 22"/>
          <p:cNvSpPr txBox="1"/>
          <p:nvPr/>
        </p:nvSpPr>
        <p:spPr>
          <a:xfrm>
            <a:off x="6388052" y="3285675"/>
            <a:ext cx="259228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Часть страхового взноса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(предлагаем 2% взносов вместо существующих 6%)</a:t>
            </a:r>
            <a:b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12 000 р./год</a:t>
            </a:r>
            <a:endParaRPr lang="ru-RU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Правая фигурная скобка 25"/>
          <p:cNvSpPr/>
          <p:nvPr/>
        </p:nvSpPr>
        <p:spPr>
          <a:xfrm rot="5400000">
            <a:off x="4394852" y="1793280"/>
            <a:ext cx="701145" cy="8024779"/>
          </a:xfrm>
          <a:prstGeom prst="rightBrac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TextBox 26"/>
          <p:cNvSpPr txBox="1"/>
          <p:nvPr/>
        </p:nvSpPr>
        <p:spPr>
          <a:xfrm>
            <a:off x="2995003" y="6156242"/>
            <a:ext cx="35008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72 000 р./год х 10 млн. человек</a:t>
            </a:r>
            <a:endParaRPr lang="ru-RU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4092838" y="6449948"/>
            <a:ext cx="1161826" cy="365125"/>
          </a:xfrm>
        </p:spPr>
        <p:txBody>
          <a:bodyPr/>
          <a:lstStyle/>
          <a:p>
            <a:fld id="{70797BD4-EB48-4638-BD00-AEC4218561BB}" type="slidenum">
              <a:rPr lang="ru-RU" sz="1800" smtClean="0"/>
              <a:t>5</a:t>
            </a:fld>
            <a:endParaRPr lang="ru-RU" sz="1800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5642" y="1508127"/>
            <a:ext cx="1037109" cy="1037109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635896" y="5301208"/>
            <a:ext cx="25811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Может быть гибкая шкала для разных ЗП</a:t>
            </a:r>
            <a:endParaRPr lang="ru-RU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341602" y="5085764"/>
            <a:ext cx="258117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Может быть гибкая шкала от 1 до 3% для поддержки разных ЗП</a:t>
            </a:r>
            <a:endParaRPr lang="ru-RU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4243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Модель участия работников в ИПК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(только за счет взносов работника)</a:t>
            </a:r>
            <a:b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автоподписка</a:t>
            </a:r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</a:t>
            </a:r>
            <a:endParaRPr lang="ru-RU" sz="2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4117008"/>
              </p:ext>
            </p:extLst>
          </p:nvPr>
        </p:nvGraphicFramePr>
        <p:xfrm>
          <a:off x="611560" y="2060848"/>
          <a:ext cx="8064896" cy="3657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8112"/>
                <a:gridCol w="1152128"/>
                <a:gridCol w="1152128"/>
                <a:gridCol w="1296144"/>
                <a:gridCol w="1152128"/>
                <a:gridCol w="1152128"/>
                <a:gridCol w="1152128"/>
              </a:tblGrid>
              <a:tr h="771236">
                <a:tc>
                  <a:txBody>
                    <a:bodyPr/>
                    <a:lstStyle/>
                    <a:p>
                      <a:pPr algn="ctr"/>
                      <a:endParaRPr lang="ru-RU" sz="16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Тариф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Охват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Участники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ЗП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Взнос 1 чел.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 взносов (</a:t>
                      </a:r>
                      <a:r>
                        <a:rPr lang="ru-RU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млрд.р</a:t>
                      </a: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7532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</a:t>
                      </a:r>
                      <a:endParaRPr lang="ru-RU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1%</a:t>
                      </a:r>
                      <a:endParaRPr lang="ru-RU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90%</a:t>
                      </a:r>
                      <a:endParaRPr lang="ru-RU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 млн.</a:t>
                      </a:r>
                      <a:endParaRPr lang="ru-RU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33 000</a:t>
                      </a:r>
                      <a:endParaRPr lang="ru-RU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3 960</a:t>
                      </a:r>
                      <a:endParaRPr lang="ru-RU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150</a:t>
                      </a:r>
                      <a:endParaRPr lang="ru-RU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7532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</a:t>
                      </a:r>
                      <a:endParaRPr lang="ru-RU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2%</a:t>
                      </a:r>
                      <a:endParaRPr lang="ru-RU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75%</a:t>
                      </a:r>
                      <a:endParaRPr lang="ru-RU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 млн.</a:t>
                      </a:r>
                      <a:endParaRPr lang="ru-RU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36 000</a:t>
                      </a:r>
                      <a:endParaRPr lang="ru-RU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8 640</a:t>
                      </a:r>
                      <a:endParaRPr lang="ru-RU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260</a:t>
                      </a:r>
                      <a:endParaRPr lang="ru-RU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7532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</a:t>
                      </a:r>
                      <a:endParaRPr lang="ru-RU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3%</a:t>
                      </a:r>
                      <a:endParaRPr lang="ru-RU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60%</a:t>
                      </a:r>
                      <a:endParaRPr lang="ru-RU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 млн.</a:t>
                      </a:r>
                      <a:endParaRPr lang="ru-RU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39 000</a:t>
                      </a:r>
                      <a:endParaRPr lang="ru-RU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14 040</a:t>
                      </a:r>
                      <a:endParaRPr lang="ru-RU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337</a:t>
                      </a:r>
                      <a:endParaRPr lang="ru-RU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7532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</a:t>
                      </a:r>
                      <a:endParaRPr lang="ru-RU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4%</a:t>
                      </a:r>
                      <a:endParaRPr lang="ru-RU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45%</a:t>
                      </a:r>
                      <a:endParaRPr lang="ru-RU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 млн.</a:t>
                      </a:r>
                      <a:endParaRPr lang="ru-RU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42 000</a:t>
                      </a:r>
                      <a:endParaRPr lang="ru-RU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20 160</a:t>
                      </a:r>
                      <a:endParaRPr lang="ru-RU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363</a:t>
                      </a:r>
                      <a:endParaRPr lang="ru-RU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7532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</a:t>
                      </a:r>
                      <a:endParaRPr lang="ru-RU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5%</a:t>
                      </a:r>
                      <a:endParaRPr lang="ru-RU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30%</a:t>
                      </a:r>
                      <a:endParaRPr lang="ru-RU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 млн.</a:t>
                      </a:r>
                      <a:endParaRPr lang="ru-RU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45 000</a:t>
                      </a:r>
                      <a:endParaRPr lang="ru-RU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27 000</a:t>
                      </a:r>
                      <a:endParaRPr lang="ru-RU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324</a:t>
                      </a:r>
                      <a:endParaRPr lang="ru-RU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7532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</a:t>
                      </a:r>
                      <a:endParaRPr lang="ru-RU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6%</a:t>
                      </a:r>
                      <a:endParaRPr lang="ru-RU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25%</a:t>
                      </a:r>
                      <a:endParaRPr lang="ru-RU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млн.</a:t>
                      </a:r>
                      <a:endParaRPr lang="ru-RU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50 000</a:t>
                      </a:r>
                      <a:endParaRPr lang="ru-RU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36 000</a:t>
                      </a:r>
                      <a:endParaRPr lang="ru-RU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360</a:t>
                      </a:r>
                      <a:endParaRPr lang="ru-RU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985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2025-2028</a:t>
                      </a:r>
                      <a:endParaRPr lang="ru-RU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6%</a:t>
                      </a:r>
                      <a:endParaRPr lang="ru-RU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25%</a:t>
                      </a:r>
                      <a:endParaRPr lang="ru-RU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млн.</a:t>
                      </a:r>
                      <a:endParaRPr lang="ru-RU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50 000</a:t>
                      </a:r>
                      <a:endParaRPr lang="ru-RU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36 000</a:t>
                      </a:r>
                      <a:endParaRPr lang="ru-RU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360</a:t>
                      </a:r>
                      <a:endParaRPr lang="ru-RU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5" name="Рисунок 4" descr="C:\Users\Ugodnikov\AppData\Local\Microsoft\Windows\Temporary Internet Files\Content.Outlook\52ONWOAJ\Logo_new_gor_vert-1-01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5959318"/>
            <a:ext cx="2217420" cy="572135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97BD4-EB48-4638-BD00-AEC4218561BB}" type="slidenum">
              <a:rPr lang="ru-RU" sz="1800" smtClean="0"/>
              <a:t>6</a:t>
            </a:fld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15051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Модель участия работников в ИПК</a:t>
            </a:r>
            <a:b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(с учетом стимулирующих мер)</a:t>
            </a:r>
            <a:b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1088641"/>
              </p:ext>
            </p:extLst>
          </p:nvPr>
        </p:nvGraphicFramePr>
        <p:xfrm>
          <a:off x="611560" y="1397000"/>
          <a:ext cx="8064897" cy="48136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2491"/>
                <a:gridCol w="831887"/>
                <a:gridCol w="831887"/>
                <a:gridCol w="1872208"/>
                <a:gridCol w="1872208"/>
                <a:gridCol w="1944216"/>
              </a:tblGrid>
              <a:tr h="457200">
                <a:tc gridSpan="3"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Работник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Государство</a:t>
                      </a:r>
                      <a:r>
                        <a:rPr lang="ru-RU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(50%)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Работодатель (21 % </a:t>
                      </a:r>
                      <a:r>
                        <a:rPr lang="ru-RU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страх.взносы</a:t>
                      </a: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b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1500 р./чел.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ru-RU" sz="1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Общий годовой взнос в ИПК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</a:t>
                      </a:r>
                      <a:endParaRPr lang="ru-RU" sz="1400" b="1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Тариф</a:t>
                      </a:r>
                      <a:endParaRPr lang="ru-RU" sz="1400" b="1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Сумма взносов</a:t>
                      </a:r>
                      <a:endParaRPr lang="ru-RU" sz="1400" b="1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33031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</a:t>
                      </a:r>
                      <a:endParaRPr lang="ru-RU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2,5%</a:t>
                      </a:r>
                      <a:endParaRPr lang="ru-RU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350</a:t>
                      </a:r>
                      <a:endParaRPr lang="ru-RU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175</a:t>
                      </a:r>
                      <a:endParaRPr lang="ru-RU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</a:t>
                      </a:r>
                      <a:endParaRPr lang="ru-RU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579</a:t>
                      </a:r>
                      <a:endParaRPr lang="ru-RU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33031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</a:t>
                      </a:r>
                      <a:endParaRPr lang="ru-RU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3,5%</a:t>
                      </a:r>
                      <a:endParaRPr lang="ru-RU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450</a:t>
                      </a:r>
                      <a:endParaRPr lang="ru-RU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225</a:t>
                      </a:r>
                      <a:endParaRPr lang="ru-RU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</a:t>
                      </a:r>
                      <a:endParaRPr lang="ru-RU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720</a:t>
                      </a:r>
                      <a:endParaRPr lang="ru-RU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33031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</a:t>
                      </a:r>
                      <a:endParaRPr lang="ru-RU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4,5%</a:t>
                      </a:r>
                      <a:endParaRPr lang="ru-RU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500</a:t>
                      </a:r>
                      <a:endParaRPr lang="ru-RU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250</a:t>
                      </a:r>
                      <a:endParaRPr lang="ru-RU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</a:t>
                      </a:r>
                      <a:endParaRPr lang="ru-RU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786</a:t>
                      </a:r>
                      <a:endParaRPr lang="ru-RU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33031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</a:t>
                      </a:r>
                      <a:endParaRPr lang="ru-RU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5,0%</a:t>
                      </a:r>
                      <a:endParaRPr lang="ru-RU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450</a:t>
                      </a:r>
                      <a:endParaRPr lang="ru-RU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225</a:t>
                      </a:r>
                      <a:endParaRPr lang="ru-RU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</a:t>
                      </a:r>
                      <a:endParaRPr lang="ru-RU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702</a:t>
                      </a:r>
                      <a:endParaRPr lang="ru-RU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33031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</a:t>
                      </a:r>
                      <a:endParaRPr lang="ru-RU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5,5%</a:t>
                      </a:r>
                      <a:endParaRPr lang="ru-RU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350</a:t>
                      </a:r>
                      <a:endParaRPr lang="ru-RU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175</a:t>
                      </a:r>
                      <a:endParaRPr lang="ru-RU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ru-RU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543</a:t>
                      </a:r>
                      <a:endParaRPr lang="ru-RU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33031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</a:t>
                      </a:r>
                      <a:endParaRPr lang="ru-RU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6,0%</a:t>
                      </a:r>
                      <a:endParaRPr lang="ru-RU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350</a:t>
                      </a:r>
                      <a:endParaRPr lang="ru-RU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175</a:t>
                      </a:r>
                      <a:endParaRPr lang="ru-RU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ru-RU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543</a:t>
                      </a:r>
                      <a:endParaRPr lang="ru-RU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33031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2025-38</a:t>
                      </a:r>
                      <a:endParaRPr lang="ru-RU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6,0%</a:t>
                      </a:r>
                      <a:endParaRPr lang="ru-RU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350</a:t>
                      </a:r>
                      <a:endParaRPr lang="ru-RU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175</a:t>
                      </a:r>
                      <a:endParaRPr lang="ru-RU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ru-RU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543</a:t>
                      </a:r>
                      <a:endParaRPr lang="ru-RU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pic>
        <p:nvPicPr>
          <p:cNvPr id="5" name="Рисунок 4" descr="C:\Users\Ugodnikov\AppData\Local\Microsoft\Windows\Temporary Internet Files\Content.Outlook\52ONWOAJ\Logo_new_gor_vert-1-01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7726" y="6285865"/>
            <a:ext cx="2217420" cy="572135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3995936" y="6285865"/>
            <a:ext cx="1161826" cy="365125"/>
          </a:xfrm>
        </p:spPr>
        <p:txBody>
          <a:bodyPr/>
          <a:lstStyle/>
          <a:p>
            <a:fld id="{70797BD4-EB48-4638-BD00-AEC4218561BB}" type="slidenum">
              <a:rPr lang="ru-RU" sz="1800" smtClean="0"/>
              <a:t>7</a:t>
            </a:fld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2410086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252728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Средства пенсионной системы с ИПК – мощный инвестиционный ресурс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 descr="C:\Users\Ugodnikov\AppData\Local\Microsoft\Windows\Temporary Internet Files\Content.Outlook\52ONWOAJ\Logo_new_gor_vert-1-01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5959318"/>
            <a:ext cx="2217420" cy="572135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51444339"/>
              </p:ext>
            </p:extLst>
          </p:nvPr>
        </p:nvGraphicFramePr>
        <p:xfrm>
          <a:off x="323528" y="1196752"/>
          <a:ext cx="8424936" cy="46185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9" name="Прямая соединительная линия 8"/>
          <p:cNvCxnSpPr/>
          <p:nvPr/>
        </p:nvCxnSpPr>
        <p:spPr>
          <a:xfrm>
            <a:off x="3779912" y="5959318"/>
            <a:ext cx="720080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3779912" y="6328650"/>
            <a:ext cx="720080" cy="0"/>
          </a:xfrm>
          <a:prstGeom prst="line">
            <a:avLst/>
          </a:prstGeom>
          <a:ln w="5715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4709526" y="6143984"/>
            <a:ext cx="33123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только за счет работника</a:t>
            </a:r>
            <a:endParaRPr lang="ru-RU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682751" y="5774652"/>
            <a:ext cx="33123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учетом стимулирующих мер</a:t>
            </a:r>
            <a:endParaRPr lang="ru-RU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 flipH="1">
            <a:off x="611560" y="5301208"/>
            <a:ext cx="288032" cy="144016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flipH="1">
            <a:off x="611560" y="5301208"/>
            <a:ext cx="360040" cy="144016"/>
          </a:xfrm>
          <a:prstGeom prst="line">
            <a:avLst/>
          </a:prstGeom>
          <a:ln w="28575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Номер слайда 17"/>
          <p:cNvSpPr>
            <a:spLocks noGrp="1"/>
          </p:cNvSpPr>
          <p:nvPr>
            <p:ph type="sldNum" sz="quarter" idx="12"/>
          </p:nvPr>
        </p:nvSpPr>
        <p:spPr>
          <a:xfrm>
            <a:off x="4101838" y="6492875"/>
            <a:ext cx="1161826" cy="365125"/>
          </a:xfrm>
        </p:spPr>
        <p:txBody>
          <a:bodyPr/>
          <a:lstStyle/>
          <a:p>
            <a:fld id="{70797BD4-EB48-4638-BD00-AEC4218561BB}" type="slidenum">
              <a:rPr lang="ru-RU" sz="1800" smtClean="0"/>
              <a:t>8</a:t>
            </a:fld>
            <a:endParaRPr lang="ru-RU" sz="1800" dirty="0"/>
          </a:p>
        </p:txBody>
      </p:sp>
      <p:sp>
        <p:nvSpPr>
          <p:cNvPr id="19" name="Овал 18"/>
          <p:cNvSpPr/>
          <p:nvPr/>
        </p:nvSpPr>
        <p:spPr>
          <a:xfrm>
            <a:off x="2222024" y="5157192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0672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4" y="1556792"/>
            <a:ext cx="8424936" cy="417646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В условиях роста дефицита пенсионной системы России ИПК является вынужденным, но необходимым пенсионным маневром.</a:t>
            </a:r>
          </a:p>
          <a:p>
            <a:pPr marL="0" indent="0">
              <a:buNone/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Долгосрочное участие в системе ИПК примет не более четверти работников.</a:t>
            </a:r>
          </a:p>
          <a:p>
            <a:pPr marL="0" indent="0">
              <a:buNone/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Для стимулирования работников к активному участию в системе ИПК целесообразно предусмотреть следующие меры: </a:t>
            </a:r>
          </a:p>
          <a:p>
            <a:pPr>
              <a:buFontTx/>
              <a:buChar char="-"/>
            </a:pPr>
            <a:r>
              <a:rPr lang="ru-RU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Софинансирование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от государства (до 50% от взноса);</a:t>
            </a:r>
          </a:p>
          <a:p>
            <a:pPr>
              <a:buFontTx/>
              <a:buChar char="-"/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 работодателя в формировании ИПК (1-3% от страховых взносов).</a:t>
            </a:r>
          </a:p>
          <a:p>
            <a:pPr marL="0" indent="0">
              <a:buNone/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Источниками государственного </a:t>
            </a:r>
            <a:r>
              <a:rPr lang="ru-RU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софинансирования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могут быть: </a:t>
            </a:r>
          </a:p>
          <a:p>
            <a:pPr>
              <a:buFontTx/>
              <a:buChar char="-"/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Доход от размещения средств ФНБ (2016 г. – 61,5 млрд. руб. – при этом сам ФНБ не расходуется);</a:t>
            </a:r>
          </a:p>
          <a:p>
            <a:pPr>
              <a:buFontTx/>
              <a:buChar char="-"/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Налоговые возмещения.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252728"/>
          </a:xfrm>
        </p:spPr>
        <p:txBody>
          <a:bodyPr/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Выводы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 descr="C:\Users\Ugodnikov\AppData\Local\Microsoft\Windows\Temporary Internet Files\Content.Outlook\52ONWOAJ\Logo_new_gor_vert-1-01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5959318"/>
            <a:ext cx="2217420" cy="572135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97BD4-EB48-4638-BD00-AEC4218561BB}" type="slidenum">
              <a:rPr lang="ru-RU" sz="1800" smtClean="0"/>
              <a:t>9</a:t>
            </a:fld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3095785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1016</TotalTime>
  <Words>568</Words>
  <Application>Microsoft Office PowerPoint</Application>
  <PresentationFormat>Экран (4:3)</PresentationFormat>
  <Paragraphs>193</Paragraphs>
  <Slides>10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Волна</vt:lpstr>
      <vt:lpstr>VIII форум «Инвестиции в России»  </vt:lpstr>
      <vt:lpstr>Существующая пенсионная система с накопительным элементом</vt:lpstr>
      <vt:lpstr>Характеристика существующей накопительной пенсионной системы</vt:lpstr>
      <vt:lpstr>Новая система ИПК (предложена 24.09.2015 г. на I Московском финансовом форуме, развивается Минфином РФ и ЦБ РФ)</vt:lpstr>
      <vt:lpstr>Элементы системы ИПК </vt:lpstr>
      <vt:lpstr>Модель участия работников в ИПК (только за счет взносов работника) - автоподписка -</vt:lpstr>
      <vt:lpstr>Модель участия работников в ИПК (с учетом стимулирующих мер) </vt:lpstr>
      <vt:lpstr>Средства пенсионной системы с ИПК – мощный инвестиционный ресурс</vt:lpstr>
      <vt:lpstr>Выводы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Софинансирование ИПК</dc:title>
  <dc:creator>Угодников Константин</dc:creator>
  <cp:lastModifiedBy>Алпеева Александра Юрьевна</cp:lastModifiedBy>
  <cp:revision>42</cp:revision>
  <cp:lastPrinted>2017-04-19T08:23:16Z</cp:lastPrinted>
  <dcterms:created xsi:type="dcterms:W3CDTF">2017-04-13T11:01:00Z</dcterms:created>
  <dcterms:modified xsi:type="dcterms:W3CDTF">2017-04-21T11:55:44Z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1033-10.2.0.5811</vt:lpwstr>
  </property>
</Properties>
</file>