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75" r:id="rId6"/>
    <p:sldId id="290" r:id="rId7"/>
    <p:sldId id="306" r:id="rId8"/>
    <p:sldId id="295" r:id="rId9"/>
    <p:sldId id="291" r:id="rId10"/>
    <p:sldId id="308" r:id="rId11"/>
    <p:sldId id="296" r:id="rId12"/>
    <p:sldId id="294" r:id="rId13"/>
    <p:sldId id="305" r:id="rId14"/>
    <p:sldId id="289" r:id="rId15"/>
    <p:sldId id="293" r:id="rId16"/>
    <p:sldId id="307" r:id="rId17"/>
    <p:sldId id="299" r:id="rId18"/>
    <p:sldId id="281" r:id="rId19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745E1-EFD6-42B0-8B18-4BAD13CAB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4D5EC4-FAA5-4098-AF03-5A7ED33594E6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Отчетность должна быть составлена в соответствии со стандартами, установленными личным законом иностранного юридического лица</a:t>
          </a:r>
          <a:endParaRPr lang="ru-RU" sz="2000" dirty="0">
            <a:solidFill>
              <a:schemeClr val="tx1"/>
            </a:solidFill>
          </a:endParaRPr>
        </a:p>
      </dgm:t>
    </dgm:pt>
    <dgm:pt modelId="{F83844EB-A165-4F30-8FAF-C2EFF91ACA28}" type="parTrans" cxnId="{65C5DC6B-CBAB-4EC4-9FDD-468A0DE6B30F}">
      <dgm:prSet/>
      <dgm:spPr/>
      <dgm:t>
        <a:bodyPr/>
        <a:lstStyle/>
        <a:p>
          <a:endParaRPr lang="ru-RU"/>
        </a:p>
      </dgm:t>
    </dgm:pt>
    <dgm:pt modelId="{E2CAC6EB-1715-456A-9B3F-A86798E5A422}" type="sibTrans" cxnId="{65C5DC6B-CBAB-4EC4-9FDD-468A0DE6B30F}">
      <dgm:prSet/>
      <dgm:spPr/>
      <dgm:t>
        <a:bodyPr/>
        <a:lstStyle/>
        <a:p>
          <a:endParaRPr lang="ru-RU"/>
        </a:p>
      </dgm:t>
    </dgm:pt>
    <dgm:pt modelId="{F03AA10C-7DDD-4C80-8B3D-BEF005FB61FB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Информация о периодичности составления</a:t>
          </a:r>
          <a:endParaRPr lang="ru-RU" sz="2000" dirty="0">
            <a:solidFill>
              <a:schemeClr val="tx1"/>
            </a:solidFill>
          </a:endParaRPr>
        </a:p>
      </dgm:t>
    </dgm:pt>
    <dgm:pt modelId="{6029EF3D-17B8-46B1-A018-43E5D921D706}" type="parTrans" cxnId="{345A2C8D-5D7B-496C-A3AC-0700D58A3638}">
      <dgm:prSet/>
      <dgm:spPr/>
      <dgm:t>
        <a:bodyPr/>
        <a:lstStyle/>
        <a:p>
          <a:endParaRPr lang="ru-RU"/>
        </a:p>
      </dgm:t>
    </dgm:pt>
    <dgm:pt modelId="{AE82191D-4796-415A-AACC-6C5BA444073B}" type="sibTrans" cxnId="{345A2C8D-5D7B-496C-A3AC-0700D58A3638}">
      <dgm:prSet/>
      <dgm:spPr/>
      <dgm:t>
        <a:bodyPr/>
        <a:lstStyle/>
        <a:p>
          <a:endParaRPr lang="ru-RU"/>
        </a:p>
      </dgm:t>
    </dgm:pt>
    <dgm:pt modelId="{6BC40E7B-5785-45CF-AD0D-4C4D3A75184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Документы должны быть легализованы и представлены с приложением перевода на русский язык, а также свидетельства о подлинности подписи переводчика</a:t>
          </a:r>
          <a:endParaRPr lang="ru-RU" sz="2000" dirty="0">
            <a:solidFill>
              <a:schemeClr val="tx1"/>
            </a:solidFill>
          </a:endParaRPr>
        </a:p>
      </dgm:t>
    </dgm:pt>
    <dgm:pt modelId="{1BBF9DF5-2E3A-4362-8A72-DDEBCF8549B6}" type="parTrans" cxnId="{82D2F763-F04F-4E6B-97D0-4910A19061B9}">
      <dgm:prSet/>
      <dgm:spPr/>
      <dgm:t>
        <a:bodyPr/>
        <a:lstStyle/>
        <a:p>
          <a:endParaRPr lang="ru-RU"/>
        </a:p>
      </dgm:t>
    </dgm:pt>
    <dgm:pt modelId="{45818AB2-5DF5-4C7D-B266-B2045E3EDE7A}" type="sibTrans" cxnId="{82D2F763-F04F-4E6B-97D0-4910A19061B9}">
      <dgm:prSet/>
      <dgm:spPr/>
      <dgm:t>
        <a:bodyPr/>
        <a:lstStyle/>
        <a:p>
          <a:endParaRPr lang="ru-RU"/>
        </a:p>
      </dgm:t>
    </dgm:pt>
    <dgm:pt modelId="{2BC5B0DB-91F1-4DD5-B057-4E761F334705}" type="pres">
      <dgm:prSet presAssocID="{46A745E1-EFD6-42B0-8B18-4BAD13CABB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35E6EF9-C897-4E9A-89F0-3F071DFC792B}" type="pres">
      <dgm:prSet presAssocID="{46A745E1-EFD6-42B0-8B18-4BAD13CABB0C}" presName="Name1" presStyleCnt="0"/>
      <dgm:spPr/>
    </dgm:pt>
    <dgm:pt modelId="{5C70625D-4C59-429F-87E4-83E45226F236}" type="pres">
      <dgm:prSet presAssocID="{46A745E1-EFD6-42B0-8B18-4BAD13CABB0C}" presName="cycle" presStyleCnt="0"/>
      <dgm:spPr/>
    </dgm:pt>
    <dgm:pt modelId="{1B10E045-870E-4D00-BCD7-CC394FC92ADD}" type="pres">
      <dgm:prSet presAssocID="{46A745E1-EFD6-42B0-8B18-4BAD13CABB0C}" presName="srcNode" presStyleLbl="node1" presStyleIdx="0" presStyleCnt="3"/>
      <dgm:spPr/>
    </dgm:pt>
    <dgm:pt modelId="{F3FCF5FC-D83E-47D2-92CB-C0000E6518D8}" type="pres">
      <dgm:prSet presAssocID="{46A745E1-EFD6-42B0-8B18-4BAD13CABB0C}" presName="conn" presStyleLbl="parChTrans1D2" presStyleIdx="0" presStyleCnt="1"/>
      <dgm:spPr/>
      <dgm:t>
        <a:bodyPr/>
        <a:lstStyle/>
        <a:p>
          <a:endParaRPr lang="ru-RU"/>
        </a:p>
      </dgm:t>
    </dgm:pt>
    <dgm:pt modelId="{C16784D0-00C0-4495-B187-F1F6DF7816FF}" type="pres">
      <dgm:prSet presAssocID="{46A745E1-EFD6-42B0-8B18-4BAD13CABB0C}" presName="extraNode" presStyleLbl="node1" presStyleIdx="0" presStyleCnt="3"/>
      <dgm:spPr/>
    </dgm:pt>
    <dgm:pt modelId="{5F898826-376D-45CC-8D86-923A64A7CF1F}" type="pres">
      <dgm:prSet presAssocID="{46A745E1-EFD6-42B0-8B18-4BAD13CABB0C}" presName="dstNode" presStyleLbl="node1" presStyleIdx="0" presStyleCnt="3"/>
      <dgm:spPr/>
    </dgm:pt>
    <dgm:pt modelId="{6C9398B2-4F52-4F3A-91FC-061A28AA9992}" type="pres">
      <dgm:prSet presAssocID="{F94D5EC4-FAA5-4098-AF03-5A7ED33594E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23D88-8C8B-4374-84AC-682EF00DB70E}" type="pres">
      <dgm:prSet presAssocID="{F94D5EC4-FAA5-4098-AF03-5A7ED33594E6}" presName="accent_1" presStyleCnt="0"/>
      <dgm:spPr/>
    </dgm:pt>
    <dgm:pt modelId="{FA29BD8B-0C71-407F-A054-5500D2884B2C}" type="pres">
      <dgm:prSet presAssocID="{F94D5EC4-FAA5-4098-AF03-5A7ED33594E6}" presName="accentRepeatNode" presStyleLbl="solidFgAcc1" presStyleIdx="0" presStyleCnt="3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</dgm:pt>
    <dgm:pt modelId="{D2922A07-925F-4F60-B555-7A8CBA186CB2}" type="pres">
      <dgm:prSet presAssocID="{F03AA10C-7DDD-4C80-8B3D-BEF005FB61F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46B57-38D3-41C5-ABB4-58F40F21E872}" type="pres">
      <dgm:prSet presAssocID="{F03AA10C-7DDD-4C80-8B3D-BEF005FB61FB}" presName="accent_2" presStyleCnt="0"/>
      <dgm:spPr/>
    </dgm:pt>
    <dgm:pt modelId="{6D509330-5C3C-4EA9-818A-173A99D7EE35}" type="pres">
      <dgm:prSet presAssocID="{F03AA10C-7DDD-4C80-8B3D-BEF005FB61FB}" presName="accentRepeatNode" presStyleLbl="solidFgAcc1" presStyleIdx="1" presStyleCnt="3"/>
      <dgm:spPr>
        <a:solidFill>
          <a:schemeClr val="accent4">
            <a:lumMod val="40000"/>
            <a:lumOff val="60000"/>
          </a:schemeClr>
        </a:solidFill>
        <a:ln>
          <a:solidFill>
            <a:schemeClr val="accent4"/>
          </a:solidFill>
        </a:ln>
      </dgm:spPr>
    </dgm:pt>
    <dgm:pt modelId="{309D0783-298E-404F-82C2-F25142A37BB3}" type="pres">
      <dgm:prSet presAssocID="{6BC40E7B-5785-45CF-AD0D-4C4D3A75184E}" presName="text_3" presStyleLbl="node1" presStyleIdx="2" presStyleCnt="3" custScaleY="11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DA9B0-4E11-4DCB-8193-823EF9265AD4}" type="pres">
      <dgm:prSet presAssocID="{6BC40E7B-5785-45CF-AD0D-4C4D3A75184E}" presName="accent_3" presStyleCnt="0"/>
      <dgm:spPr/>
    </dgm:pt>
    <dgm:pt modelId="{57D6C531-B14D-4977-A5EE-A013F594A6A7}" type="pres">
      <dgm:prSet presAssocID="{6BC40E7B-5785-45CF-AD0D-4C4D3A75184E}" presName="accentRepeatNode" presStyleLbl="solidFgAcc1" presStyleIdx="2" presStyleCnt="3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</dgm:pt>
  </dgm:ptLst>
  <dgm:cxnLst>
    <dgm:cxn modelId="{6B32D808-3B7A-4E47-85B6-AD4AC47D5041}" type="presOf" srcId="{E2CAC6EB-1715-456A-9B3F-A86798E5A422}" destId="{F3FCF5FC-D83E-47D2-92CB-C0000E6518D8}" srcOrd="0" destOrd="0" presId="urn:microsoft.com/office/officeart/2008/layout/VerticalCurvedList"/>
    <dgm:cxn modelId="{DACAD681-F56F-46C9-97E5-0B1F52BA582F}" type="presOf" srcId="{46A745E1-EFD6-42B0-8B18-4BAD13CABB0C}" destId="{2BC5B0DB-91F1-4DD5-B057-4E761F334705}" srcOrd="0" destOrd="0" presId="urn:microsoft.com/office/officeart/2008/layout/VerticalCurvedList"/>
    <dgm:cxn modelId="{00C8380C-9DBF-40A9-A0C4-BC1AE74DE55C}" type="presOf" srcId="{F94D5EC4-FAA5-4098-AF03-5A7ED33594E6}" destId="{6C9398B2-4F52-4F3A-91FC-061A28AA9992}" srcOrd="0" destOrd="0" presId="urn:microsoft.com/office/officeart/2008/layout/VerticalCurvedList"/>
    <dgm:cxn modelId="{3B7B1E6E-8C10-401A-B108-13F63C65679E}" type="presOf" srcId="{F03AA10C-7DDD-4C80-8B3D-BEF005FB61FB}" destId="{D2922A07-925F-4F60-B555-7A8CBA186CB2}" srcOrd="0" destOrd="0" presId="urn:microsoft.com/office/officeart/2008/layout/VerticalCurvedList"/>
    <dgm:cxn modelId="{345A2C8D-5D7B-496C-A3AC-0700D58A3638}" srcId="{46A745E1-EFD6-42B0-8B18-4BAD13CABB0C}" destId="{F03AA10C-7DDD-4C80-8B3D-BEF005FB61FB}" srcOrd="1" destOrd="0" parTransId="{6029EF3D-17B8-46B1-A018-43E5D921D706}" sibTransId="{AE82191D-4796-415A-AACC-6C5BA444073B}"/>
    <dgm:cxn modelId="{A2A8F093-0ED0-459F-B80E-6C1D55F3EABC}" type="presOf" srcId="{6BC40E7B-5785-45CF-AD0D-4C4D3A75184E}" destId="{309D0783-298E-404F-82C2-F25142A37BB3}" srcOrd="0" destOrd="0" presId="urn:microsoft.com/office/officeart/2008/layout/VerticalCurvedList"/>
    <dgm:cxn modelId="{65C5DC6B-CBAB-4EC4-9FDD-468A0DE6B30F}" srcId="{46A745E1-EFD6-42B0-8B18-4BAD13CABB0C}" destId="{F94D5EC4-FAA5-4098-AF03-5A7ED33594E6}" srcOrd="0" destOrd="0" parTransId="{F83844EB-A165-4F30-8FAF-C2EFF91ACA28}" sibTransId="{E2CAC6EB-1715-456A-9B3F-A86798E5A422}"/>
    <dgm:cxn modelId="{82D2F763-F04F-4E6B-97D0-4910A19061B9}" srcId="{46A745E1-EFD6-42B0-8B18-4BAD13CABB0C}" destId="{6BC40E7B-5785-45CF-AD0D-4C4D3A75184E}" srcOrd="2" destOrd="0" parTransId="{1BBF9DF5-2E3A-4362-8A72-DDEBCF8549B6}" sibTransId="{45818AB2-5DF5-4C7D-B266-B2045E3EDE7A}"/>
    <dgm:cxn modelId="{CBC953CD-EF3B-4E6E-A041-990CE7AEFE21}" type="presParOf" srcId="{2BC5B0DB-91F1-4DD5-B057-4E761F334705}" destId="{735E6EF9-C897-4E9A-89F0-3F071DFC792B}" srcOrd="0" destOrd="0" presId="urn:microsoft.com/office/officeart/2008/layout/VerticalCurvedList"/>
    <dgm:cxn modelId="{0C0C272A-8B93-480D-8881-4BAC57F8DD5E}" type="presParOf" srcId="{735E6EF9-C897-4E9A-89F0-3F071DFC792B}" destId="{5C70625D-4C59-429F-87E4-83E45226F236}" srcOrd="0" destOrd="0" presId="urn:microsoft.com/office/officeart/2008/layout/VerticalCurvedList"/>
    <dgm:cxn modelId="{B783BB86-DEA3-4EAF-893D-D7EA5EC8CCF3}" type="presParOf" srcId="{5C70625D-4C59-429F-87E4-83E45226F236}" destId="{1B10E045-870E-4D00-BCD7-CC394FC92ADD}" srcOrd="0" destOrd="0" presId="urn:microsoft.com/office/officeart/2008/layout/VerticalCurvedList"/>
    <dgm:cxn modelId="{2191E9E5-349F-4684-83FF-880981FF699E}" type="presParOf" srcId="{5C70625D-4C59-429F-87E4-83E45226F236}" destId="{F3FCF5FC-D83E-47D2-92CB-C0000E6518D8}" srcOrd="1" destOrd="0" presId="urn:microsoft.com/office/officeart/2008/layout/VerticalCurvedList"/>
    <dgm:cxn modelId="{419B8060-BABE-4824-BC06-A2BDF53B3EF1}" type="presParOf" srcId="{5C70625D-4C59-429F-87E4-83E45226F236}" destId="{C16784D0-00C0-4495-B187-F1F6DF7816FF}" srcOrd="2" destOrd="0" presId="urn:microsoft.com/office/officeart/2008/layout/VerticalCurvedList"/>
    <dgm:cxn modelId="{966FE868-3D7F-442D-8A79-D01E9FA9C6BF}" type="presParOf" srcId="{5C70625D-4C59-429F-87E4-83E45226F236}" destId="{5F898826-376D-45CC-8D86-923A64A7CF1F}" srcOrd="3" destOrd="0" presId="urn:microsoft.com/office/officeart/2008/layout/VerticalCurvedList"/>
    <dgm:cxn modelId="{441C33E5-25A7-470B-8C82-445665380AED}" type="presParOf" srcId="{735E6EF9-C897-4E9A-89F0-3F071DFC792B}" destId="{6C9398B2-4F52-4F3A-91FC-061A28AA9992}" srcOrd="1" destOrd="0" presId="urn:microsoft.com/office/officeart/2008/layout/VerticalCurvedList"/>
    <dgm:cxn modelId="{E889EB46-BA23-425C-8232-528D85D80308}" type="presParOf" srcId="{735E6EF9-C897-4E9A-89F0-3F071DFC792B}" destId="{5DA23D88-8C8B-4374-84AC-682EF00DB70E}" srcOrd="2" destOrd="0" presId="urn:microsoft.com/office/officeart/2008/layout/VerticalCurvedList"/>
    <dgm:cxn modelId="{FBF77BD0-475C-442B-BC51-89A435C8D4CC}" type="presParOf" srcId="{5DA23D88-8C8B-4374-84AC-682EF00DB70E}" destId="{FA29BD8B-0C71-407F-A054-5500D2884B2C}" srcOrd="0" destOrd="0" presId="urn:microsoft.com/office/officeart/2008/layout/VerticalCurvedList"/>
    <dgm:cxn modelId="{3730E58F-E123-4DC3-8299-44B7C4E86770}" type="presParOf" srcId="{735E6EF9-C897-4E9A-89F0-3F071DFC792B}" destId="{D2922A07-925F-4F60-B555-7A8CBA186CB2}" srcOrd="3" destOrd="0" presId="urn:microsoft.com/office/officeart/2008/layout/VerticalCurvedList"/>
    <dgm:cxn modelId="{CEE55FCC-9A14-49A3-AE1A-82C2FF0BEB09}" type="presParOf" srcId="{735E6EF9-C897-4E9A-89F0-3F071DFC792B}" destId="{30246B57-38D3-41C5-ABB4-58F40F21E872}" srcOrd="4" destOrd="0" presId="urn:microsoft.com/office/officeart/2008/layout/VerticalCurvedList"/>
    <dgm:cxn modelId="{C3C92921-CAA7-42D5-B2CE-DA5D62B16ECF}" type="presParOf" srcId="{30246B57-38D3-41C5-ABB4-58F40F21E872}" destId="{6D509330-5C3C-4EA9-818A-173A99D7EE35}" srcOrd="0" destOrd="0" presId="urn:microsoft.com/office/officeart/2008/layout/VerticalCurvedList"/>
    <dgm:cxn modelId="{6BCC62A4-EA15-4C96-B0F4-DCA896233305}" type="presParOf" srcId="{735E6EF9-C897-4E9A-89F0-3F071DFC792B}" destId="{309D0783-298E-404F-82C2-F25142A37BB3}" srcOrd="5" destOrd="0" presId="urn:microsoft.com/office/officeart/2008/layout/VerticalCurvedList"/>
    <dgm:cxn modelId="{F0B4A38F-00B7-4FBF-8477-C35AE1FC88F1}" type="presParOf" srcId="{735E6EF9-C897-4E9A-89F0-3F071DFC792B}" destId="{9EADA9B0-4E11-4DCB-8193-823EF9265AD4}" srcOrd="6" destOrd="0" presId="urn:microsoft.com/office/officeart/2008/layout/VerticalCurvedList"/>
    <dgm:cxn modelId="{D2524151-F69F-44D5-95C1-2286B55B103F}" type="presParOf" srcId="{9EADA9B0-4E11-4DCB-8193-823EF9265AD4}" destId="{57D6C531-B14D-4977-A5EE-A013F594A6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5E278-7D8F-4036-A72D-D32AAA912BC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E4AF4-C68D-4A82-8975-59ACA741F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52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rot.fedresurs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864" y="1303481"/>
            <a:ext cx="4656220" cy="2077393"/>
          </a:xfrm>
        </p:spPr>
        <p:txBody>
          <a:bodyPr/>
          <a:lstStyle/>
          <a:p>
            <a:r>
              <a:rPr lang="ru-RU" sz="1900" dirty="0" smtClean="0"/>
              <a:t>осуществление контроля</a:t>
            </a:r>
            <a:br>
              <a:rPr lang="ru-RU" sz="1900" dirty="0" smtClean="0"/>
            </a:br>
            <a:r>
              <a:rPr lang="ru-RU" sz="1900" dirty="0" smtClean="0"/>
              <a:t>за соответствием финансового положения лиц, имеющих право прямо или косвенно распоряжаться более 10% акций (долей), составляющих уставный капитал </a:t>
            </a:r>
            <a:br>
              <a:rPr lang="ru-RU" sz="1900" dirty="0" smtClean="0"/>
            </a:br>
            <a:r>
              <a:rPr lang="ru-RU" sz="1900" dirty="0" smtClean="0"/>
              <a:t>управляющих компаний и негосударственных пенсионных фондов</a:t>
            </a:r>
            <a:endParaRPr lang="ru-RU" sz="1900" dirty="0"/>
          </a:p>
          <a:p>
            <a:endParaRPr lang="ru-RU" sz="1800" cap="none" spc="0" dirty="0"/>
          </a:p>
          <a:p>
            <a:r>
              <a:rPr lang="ru-RU" sz="1800" cap="none" spc="0" dirty="0" smtClean="0"/>
              <a:t>Департамент допуска и прекращения деятельности финансовых организаций</a:t>
            </a:r>
            <a:endParaRPr lang="ru-RU" sz="1800" cap="none" spc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0228" y="6155689"/>
            <a:ext cx="4062411" cy="276197"/>
          </a:xfrm>
        </p:spPr>
        <p:txBody>
          <a:bodyPr/>
          <a:lstStyle/>
          <a:p>
            <a:r>
              <a:rPr lang="ru-RU" dirty="0" smtClean="0"/>
              <a:t>Апрель 2019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1236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146EA86E-C024-4FC2-89A4-2F65E7C4C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5141" y="4283432"/>
            <a:ext cx="5326395" cy="145079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Проведение оценки финансового </a:t>
            </a:r>
            <a:r>
              <a:rPr lang="ru-RU" dirty="0" smtClean="0">
                <a:solidFill>
                  <a:schemeClr val="bg1"/>
                </a:solidFill>
              </a:rPr>
              <a:t>положения</a:t>
            </a:r>
          </a:p>
          <a:p>
            <a:r>
              <a:rPr lang="ru-RU" dirty="0">
                <a:solidFill>
                  <a:schemeClr val="bg1"/>
                </a:solidFill>
              </a:rPr>
              <a:t>Оценка чистых активов (ЧА) юридического </a:t>
            </a:r>
            <a:r>
              <a:rPr lang="ru-RU" dirty="0" smtClean="0">
                <a:solidFill>
                  <a:schemeClr val="bg1"/>
                </a:solidFill>
              </a:rPr>
              <a:t>лица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Оценка </a:t>
            </a:r>
            <a:r>
              <a:rPr lang="ru-RU" dirty="0">
                <a:solidFill>
                  <a:schemeClr val="bg1"/>
                </a:solidFill>
              </a:rPr>
              <a:t>кредитных </a:t>
            </a:r>
            <a:r>
              <a:rPr lang="ru-RU" dirty="0" smtClean="0">
                <a:solidFill>
                  <a:schemeClr val="bg1"/>
                </a:solidFill>
              </a:rPr>
              <a:t>организаций (КО) и некредитных финансовых организаций (НФО)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184B43-0407-4B2C-8CEF-0CBC7F870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ED9FB5-1DAF-4D77-9C86-CCB8C23CF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Оценка финансового положения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4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63613"/>
          </a:xfrm>
        </p:spPr>
        <p:txBody>
          <a:bodyPr/>
          <a:lstStyle/>
          <a:p>
            <a:pPr algn="ctr"/>
            <a:r>
              <a:rPr lang="ru-RU" dirty="0" smtClean="0"/>
              <a:t>Проведение оценки финансового положения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Оценка финансового положения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09744" y="2233314"/>
            <a:ext cx="116603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Анализ бухгалтерской (финансовой) отчетности для определения факта осуществления уставной (экономической) деятельности в соответствии с кодом ОКВЭД или иной заявленной в едином государственном реестре юридических лиц деятельности, горизонтальная оценка показателей отчетности</a:t>
            </a:r>
          </a:p>
          <a:p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Анализ бухгалтерского баланса в целях определения его ликвидности и оценки уровня текущей платежеспособности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Оценка вероятности банкротства с использованием модели Альтмана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Проверка наличия в аудиторском заключении допущения о несоблюдении непрерывности деятельности и отрицательного мнения</a:t>
            </a:r>
            <a:r>
              <a:rPr lang="en-US" sz="1600" dirty="0" smtClean="0"/>
              <a:t> </a:t>
            </a:r>
            <a:r>
              <a:rPr lang="ru-RU" sz="1600" dirty="0" smtClean="0"/>
              <a:t>о достоверности отчетности</a:t>
            </a: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Проверка наличия информации, свидетельствующей об </a:t>
            </a:r>
            <a:r>
              <a:rPr lang="ru-RU" sz="1600" dirty="0"/>
              <a:t>ухудшении финансового </a:t>
            </a:r>
            <a:r>
              <a:rPr lang="ru-RU" sz="1600" dirty="0" smtClean="0"/>
              <a:t>положения, по открытым источникам</a:t>
            </a:r>
            <a:endParaRPr lang="ru-RU" sz="1600" dirty="0"/>
          </a:p>
          <a:p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endParaRPr lang="ru-RU" sz="1600" dirty="0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202753" y="4509756"/>
            <a:ext cx="6050325" cy="42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1314" y="6174350"/>
            <a:ext cx="1172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Отсутствие физического лица в Едином федеральном реестре сведений о банкротстве (</a:t>
            </a:r>
            <a:r>
              <a:rPr lang="en-US" sz="1600" u="sng" dirty="0">
                <a:hlinkClick r:id="rId2"/>
              </a:rPr>
              <a:t>https</a:t>
            </a:r>
            <a:r>
              <a:rPr lang="ru-RU" sz="1600" u="sng" dirty="0">
                <a:hlinkClick r:id="rId2"/>
              </a:rPr>
              <a:t>://</a:t>
            </a:r>
            <a:r>
              <a:rPr lang="en-US" sz="1600" u="sng" dirty="0" err="1">
                <a:hlinkClick r:id="rId2"/>
              </a:rPr>
              <a:t>bankrot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fedresurs</a:t>
            </a:r>
            <a:r>
              <a:rPr lang="ru-RU" sz="1600" u="sng" dirty="0">
                <a:hlinkClick r:id="rId2"/>
              </a:rPr>
              <a:t>.</a:t>
            </a:r>
            <a:r>
              <a:rPr lang="en-US" sz="1600" u="sng" dirty="0" err="1">
                <a:hlinkClick r:id="rId2"/>
              </a:rPr>
              <a:t>ru</a:t>
            </a:r>
            <a:r>
              <a:rPr lang="ru-RU" sz="1600" u="sng" dirty="0" smtClean="0">
                <a:hlinkClick r:id="rId2"/>
              </a:rPr>
              <a:t>/</a:t>
            </a:r>
            <a:r>
              <a:rPr lang="ru-RU" sz="1600" u="sng" dirty="0" smtClean="0"/>
              <a:t>)</a:t>
            </a:r>
            <a:endParaRPr lang="ru-RU" sz="1600" dirty="0"/>
          </a:p>
        </p:txBody>
      </p:sp>
      <p:sp>
        <p:nvSpPr>
          <p:cNvPr id="27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141314" y="1799837"/>
            <a:ext cx="11887202" cy="3719814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89448" y="1781872"/>
            <a:ext cx="299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/>
                </a:solidFill>
              </a:rPr>
              <a:t>ю</a:t>
            </a:r>
            <a:r>
              <a:rPr lang="ru-RU" sz="2000" b="1" dirty="0" smtClean="0">
                <a:solidFill>
                  <a:schemeClr val="accent3"/>
                </a:solidFill>
              </a:rPr>
              <a:t>ридические лица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29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141314" y="5810596"/>
            <a:ext cx="11887202" cy="931026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41640" y="5774240"/>
            <a:ext cx="250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физические лица</a:t>
            </a:r>
            <a:endParaRPr lang="ru-RU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26994"/>
          </a:xfrm>
        </p:spPr>
        <p:txBody>
          <a:bodyPr/>
          <a:lstStyle/>
          <a:p>
            <a:pPr algn="ctr"/>
            <a:r>
              <a:rPr lang="ru-RU" dirty="0" smtClean="0"/>
              <a:t>Оценка чистых активов (ЧА) юридического лица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Оценка финансового </a:t>
            </a:r>
            <a:r>
              <a:rPr lang="ru-RU" dirty="0"/>
              <a:t>положения юридических лиц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12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902368" y="1911962"/>
            <a:ext cx="2960695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Акционер (участник)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8788078" y="1911962"/>
            <a:ext cx="2008510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Контролер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4919297" y="1911962"/>
            <a:ext cx="2792945" cy="5013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величины чистых активов (ЧА)</a:t>
            </a:r>
            <a:endParaRPr lang="ru-RU" sz="22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19" idx="1"/>
            <a:endCxn id="17" idx="3"/>
          </p:cNvCxnSpPr>
          <p:nvPr/>
        </p:nvCxnSpPr>
        <p:spPr>
          <a:xfrm flipH="1">
            <a:off x="3863063" y="2162638"/>
            <a:ext cx="1056234" cy="873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081319" y="2670550"/>
            <a:ext cx="321275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Величина ЧА </a:t>
            </a:r>
            <a:r>
              <a:rPr lang="ru-RU" sz="1700" dirty="0"/>
              <a:t>превышает сумму </a:t>
            </a:r>
            <a:r>
              <a:rPr lang="ru-RU" sz="1700" dirty="0" smtClean="0"/>
              <a:t>финансовых </a:t>
            </a:r>
            <a:r>
              <a:rPr lang="ru-RU" sz="1700" dirty="0"/>
              <a:t>вложений </a:t>
            </a:r>
            <a:r>
              <a:rPr lang="ru-RU" sz="1700" dirty="0" smtClean="0"/>
              <a:t>акционера (участника) в </a:t>
            </a:r>
            <a:r>
              <a:rPr lang="ru-RU" sz="1700" dirty="0"/>
              <a:t>акции (доли) финансовых </a:t>
            </a:r>
            <a:r>
              <a:rPr lang="ru-RU" sz="1700" dirty="0" smtClean="0"/>
              <a:t>организаций</a:t>
            </a:r>
            <a:endParaRPr lang="ru-RU" sz="1700" dirty="0"/>
          </a:p>
        </p:txBody>
      </p:sp>
      <p:sp>
        <p:nvSpPr>
          <p:cNvPr id="25" name="TextBox 24"/>
          <p:cNvSpPr txBox="1"/>
          <p:nvPr/>
        </p:nvSpPr>
        <p:spPr>
          <a:xfrm>
            <a:off x="433387" y="2670550"/>
            <a:ext cx="492992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Величина ЧА превышает сумму финансовых вложений в акции (доли) финансовых организаций</a:t>
            </a:r>
          </a:p>
          <a:p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Соблюдение требований, установленных статьей 30 ФЗ </a:t>
            </a:r>
            <a:r>
              <a:rPr lang="en-US" sz="1700" dirty="0" smtClean="0"/>
              <a:t>“</a:t>
            </a:r>
            <a:r>
              <a:rPr lang="ru-RU" sz="1700" dirty="0" smtClean="0"/>
              <a:t>Об обществах с ограниченной ответственностью</a:t>
            </a:r>
            <a:r>
              <a:rPr lang="en-US" sz="1700" dirty="0" smtClean="0"/>
              <a:t>”</a:t>
            </a:r>
            <a:r>
              <a:rPr lang="ru-RU" sz="1700" dirty="0"/>
              <a:t> </a:t>
            </a:r>
            <a:r>
              <a:rPr lang="ru-RU" sz="1700" dirty="0" smtClean="0"/>
              <a:t>и статьей 35 ФЗ </a:t>
            </a:r>
            <a:r>
              <a:rPr lang="en-US" sz="1700" dirty="0" smtClean="0"/>
              <a:t>“</a:t>
            </a:r>
            <a:r>
              <a:rPr lang="ru-RU" sz="1700" dirty="0" smtClean="0"/>
              <a:t>Об акционерных обществах</a:t>
            </a:r>
            <a:r>
              <a:rPr lang="en-US" sz="1700" dirty="0" smtClean="0"/>
              <a:t>”</a:t>
            </a:r>
            <a:r>
              <a:rPr lang="ru-RU" sz="1700" dirty="0" smtClean="0"/>
              <a:t> (порядок расчета и размер ЧА по отношению к уставному капиталу)</a:t>
            </a:r>
            <a:endParaRPr lang="ru-RU" sz="17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/>
              <a:t>Отсутствие обязанности </a:t>
            </a:r>
            <a:r>
              <a:rPr lang="ru-RU" sz="1700" u="sng" dirty="0" smtClean="0"/>
              <a:t>по уменьшению уставного капитала </a:t>
            </a:r>
            <a:r>
              <a:rPr lang="ru-RU" sz="1700" dirty="0" smtClean="0"/>
              <a:t>до размера, не превышающего стоимости ЧА, или обязанности </a:t>
            </a:r>
            <a:r>
              <a:rPr lang="ru-RU" sz="1700" u="sng" dirty="0" smtClean="0"/>
              <a:t>по ликвидации</a:t>
            </a:r>
            <a:endParaRPr lang="ru-RU" sz="1700" dirty="0"/>
          </a:p>
        </p:txBody>
      </p:sp>
      <p:cxnSp>
        <p:nvCxnSpPr>
          <p:cNvPr id="26" name="Прямая со стрелкой 25"/>
          <p:cNvCxnSpPr>
            <a:stCxn id="19" idx="3"/>
            <a:endCxn id="18" idx="1"/>
          </p:cNvCxnSpPr>
          <p:nvPr/>
        </p:nvCxnSpPr>
        <p:spPr>
          <a:xfrm>
            <a:off x="7712242" y="2162638"/>
            <a:ext cx="1075836" cy="873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9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24969"/>
          </a:xfrm>
        </p:spPr>
        <p:txBody>
          <a:bodyPr/>
          <a:lstStyle/>
          <a:p>
            <a:pPr algn="ctr"/>
            <a:r>
              <a:rPr lang="ru-RU" dirty="0" smtClean="0"/>
              <a:t>Оценка финансового положения КО и НФО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Оценка финансового </a:t>
            </a:r>
            <a:r>
              <a:rPr lang="ru-RU" dirty="0"/>
              <a:t>положения юридических лиц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13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1163758" y="1791881"/>
            <a:ext cx="2670175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endParaRPr lang="ru-RU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8193819" y="1791881"/>
            <a:ext cx="2670175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НФО</a:t>
            </a:r>
            <a:endParaRPr lang="ru-RU" sz="2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4919297" y="1791881"/>
            <a:ext cx="2670175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ru-RU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>
            <a:stCxn id="17" idx="3"/>
          </p:cNvCxnSpPr>
          <p:nvPr/>
        </p:nvCxnSpPr>
        <p:spPr>
          <a:xfrm>
            <a:off x="7589472" y="2051288"/>
            <a:ext cx="12116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7" idx="1"/>
            <a:endCxn id="15" idx="3"/>
          </p:cNvCxnSpPr>
          <p:nvPr/>
        </p:nvCxnSpPr>
        <p:spPr>
          <a:xfrm flipH="1">
            <a:off x="3833933" y="2051288"/>
            <a:ext cx="1085364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5257" y="2657804"/>
            <a:ext cx="533130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в</a:t>
            </a:r>
            <a:r>
              <a:rPr lang="ru-RU" sz="1500" dirty="0" smtClean="0"/>
              <a:t> том числе</a:t>
            </a:r>
            <a:r>
              <a:rPr lang="en-US" sz="1500" dirty="0" smtClean="0"/>
              <a:t>:</a:t>
            </a:r>
          </a:p>
          <a:p>
            <a:endParaRPr lang="ru-RU" sz="15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осуществление банковской деятельности </a:t>
            </a:r>
            <a:br>
              <a:rPr lang="ru-RU" sz="1600" dirty="0" smtClean="0"/>
            </a:br>
            <a:r>
              <a:rPr lang="ru-RU" sz="1600" dirty="0" smtClean="0"/>
              <a:t>не менее 3 лет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выполнение нормативов достаточности капитала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1 или 2 классификационная группа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просроченных обязательств перед Банком России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запретов, ограничений и примененных мер со стороны Банка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неуплаченных </a:t>
            </a:r>
            <a:r>
              <a:rPr lang="ru-RU" sz="1600" dirty="0" err="1" smtClean="0"/>
              <a:t>недовзносов</a:t>
            </a:r>
            <a:r>
              <a:rPr lang="ru-RU" sz="1600" dirty="0" smtClean="0"/>
              <a:t> в обязательные резервы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задолженности по налогам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endParaRPr lang="ru-RU" sz="1400" dirty="0"/>
          </a:p>
        </p:txBody>
      </p:sp>
      <p:sp>
        <p:nvSpPr>
          <p:cNvPr id="22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609202" y="2153907"/>
            <a:ext cx="3496472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подпункты 8.1.2 и 8.1.3 пункта 8.1 Положения № 626-П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7630804" y="2180991"/>
            <a:ext cx="3796204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подпункт 8.2.2 пункта 8.1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Положения № 626-П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4411" y="2657804"/>
            <a:ext cx="4920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в</a:t>
            </a:r>
            <a:r>
              <a:rPr lang="ru-RU" sz="1500" dirty="0" smtClean="0"/>
              <a:t> том числе</a:t>
            </a:r>
            <a:r>
              <a:rPr lang="en-US" sz="1500" dirty="0" smtClean="0"/>
              <a:t>:</a:t>
            </a:r>
          </a:p>
          <a:p>
            <a:endParaRPr lang="ru-RU" sz="15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осуществление деятельности НФО </a:t>
            </a:r>
            <a:br>
              <a:rPr lang="ru-RU" sz="1600" dirty="0" smtClean="0"/>
            </a:br>
            <a:r>
              <a:rPr lang="ru-RU" sz="1600" dirty="0" smtClean="0"/>
              <a:t>не менее 3 лет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</a:t>
            </a:r>
            <a:r>
              <a:rPr lang="ru-RU" sz="1600" dirty="0" smtClean="0"/>
              <a:t>облюдение требований к достаточности собственных средств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просроченных обязательств перед Банком России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отсутствие задолженности по налогам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1053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Пункт приема корреспонденции: </a:t>
            </a:r>
          </a:p>
          <a:p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r>
              <a:rPr lang="ru-RU" dirty="0"/>
              <a:t>Почтовый адрес: 107016, Москва, ул. Неглинная, д. 12</a:t>
            </a:r>
          </a:p>
          <a:p>
            <a:r>
              <a:rPr lang="ru-RU" dirty="0"/>
              <a:t>Контактный центр: 8 800 250-40-72, +7 495 771-91-00</a:t>
            </a:r>
          </a:p>
          <a:p>
            <a:r>
              <a:rPr lang="ru-RU" dirty="0"/>
              <a:t>Факс: +7 495 621-64-65, +7 495 621-62-88</a:t>
            </a:r>
          </a:p>
          <a:p>
            <a:r>
              <a:rPr lang="ru-RU" dirty="0"/>
              <a:t>Сайт: </a:t>
            </a:r>
            <a:r>
              <a:rPr lang="ru-RU" u="sng" dirty="0">
                <a:solidFill>
                  <a:schemeClr val="bg1"/>
                </a:solidFill>
              </a:rPr>
              <a:t>www.cbr.ru</a:t>
            </a:r>
          </a:p>
          <a:p>
            <a:r>
              <a:rPr lang="ru-RU" dirty="0"/>
              <a:t>Электронная почта: </a:t>
            </a:r>
            <a:r>
              <a:rPr lang="en-US" u="sng" dirty="0" err="1">
                <a:solidFill>
                  <a:schemeClr val="bg1"/>
                </a:solidFill>
              </a:rPr>
              <a:t>cbr</a:t>
            </a:r>
            <a:r>
              <a:rPr lang="ru-RU" u="sng" dirty="0">
                <a:solidFill>
                  <a:schemeClr val="bg1"/>
                </a:solidFill>
              </a:rPr>
              <a:t>@cbr.ru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 txBox="1">
            <a:spLocks/>
          </p:cNvSpPr>
          <p:nvPr/>
        </p:nvSpPr>
        <p:spPr>
          <a:xfrm>
            <a:off x="1176339" y="5266592"/>
            <a:ext cx="4291011" cy="6484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cap="none" spc="0" dirty="0" smtClean="0"/>
          </a:p>
          <a:p>
            <a:r>
              <a:rPr lang="ru-RU" sz="1800" cap="none" spc="0" dirty="0" smtClean="0"/>
              <a:t>Департамент допуска и прекращения деятельности финансовых организаций</a:t>
            </a:r>
            <a:endParaRPr lang="ru-RU" sz="1800" cap="none" spc="0" dirty="0"/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Основания проведения оценки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323842" y="2679661"/>
            <a:ext cx="4522543" cy="934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у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правляющей компании инвестиционных фондов, паевых инвестиционных фондов и негосударственных пенсионных фондов (УК)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7599365" y="2731390"/>
            <a:ext cx="4159246" cy="8788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егосударственного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пенсионного фонда (НПФ)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4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954846" y="4337214"/>
            <a:ext cx="3839791" cy="644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с</a:t>
            </a:r>
            <a:r>
              <a:rPr lang="ru-RU" sz="2400" dirty="0" smtClean="0"/>
              <a:t>татья 38.1</a:t>
            </a:r>
            <a:r>
              <a:rPr lang="en-US" sz="2400" dirty="0" smtClean="0"/>
              <a:t> </a:t>
            </a:r>
            <a:r>
              <a:rPr lang="ru-RU" sz="2400" dirty="0" smtClean="0"/>
              <a:t>Федерального закона № 156-ФЗ</a:t>
            </a:r>
            <a:endParaRPr lang="ru-RU" sz="2400" dirty="0"/>
          </a:p>
        </p:txBody>
      </p:sp>
      <p:sp>
        <p:nvSpPr>
          <p:cNvPr id="175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7322369" y="4309064"/>
            <a:ext cx="4152077" cy="4681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с</a:t>
            </a:r>
            <a:r>
              <a:rPr lang="ru-RU" sz="2400" dirty="0" smtClean="0"/>
              <a:t>татья 4.1 </a:t>
            </a:r>
            <a:r>
              <a:rPr lang="ru-RU" sz="2400" dirty="0"/>
              <a:t>Федерального закона </a:t>
            </a:r>
            <a:r>
              <a:rPr lang="ru-RU" sz="2400" dirty="0" smtClean="0"/>
              <a:t>№ 75-ФЗ</a:t>
            </a:r>
            <a:endParaRPr lang="ru-RU" sz="2400" dirty="0"/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3414047" y="5293800"/>
            <a:ext cx="5363904" cy="380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dirty="0" smtClean="0">
                <a:solidFill>
                  <a:schemeClr val="tx1"/>
                </a:solidFill>
              </a:rPr>
              <a:t>орядок проведения оценки для УК и НПФ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7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433387" y="1694678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Ежегодная оценка финансового положения </a:t>
            </a:r>
            <a:r>
              <a:rPr lang="ru-RU" sz="2000" dirty="0" smtClean="0">
                <a:solidFill>
                  <a:schemeClr val="tx1"/>
                </a:solidFill>
              </a:rPr>
              <a:t>лиц</a:t>
            </a:r>
            <a:r>
              <a:rPr lang="ru-RU" sz="2000" dirty="0">
                <a:solidFill>
                  <a:schemeClr val="tx1"/>
                </a:solidFill>
              </a:rPr>
              <a:t>, имеющих право прямо или косвенно распоряжаться более 10% акций (долей), составляющих уставный капитал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180" name="Прямая со стрелкой 179"/>
          <p:cNvCxnSpPr/>
          <p:nvPr/>
        </p:nvCxnSpPr>
        <p:spPr>
          <a:xfrm flipH="1">
            <a:off x="4559968" y="2270304"/>
            <a:ext cx="898591" cy="631479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729544" y="4214136"/>
            <a:ext cx="4065093" cy="896714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7133693" y="4219968"/>
            <a:ext cx="3915126" cy="836099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3050706" y="5801957"/>
            <a:ext cx="6028549" cy="851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 smtClean="0"/>
              <a:t>глава 10 Положения Банка России № 626-П</a:t>
            </a:r>
            <a:endParaRPr lang="ru-RU" dirty="0"/>
          </a:p>
        </p:txBody>
      </p:sp>
      <p:sp>
        <p:nvSpPr>
          <p:cNvPr id="200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3112743" y="5694887"/>
            <a:ext cx="5966512" cy="895886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1" name="Прямая со стрелкой 200"/>
          <p:cNvCxnSpPr/>
          <p:nvPr/>
        </p:nvCxnSpPr>
        <p:spPr>
          <a:xfrm flipH="1">
            <a:off x="6623897" y="2273475"/>
            <a:ext cx="1005255" cy="642754"/>
          </a:xfrm>
          <a:prstGeom prst="straightConnector1">
            <a:avLst/>
          </a:prstGeom>
          <a:ln w="15875">
            <a:solidFill>
              <a:schemeClr val="accent5">
                <a:lumMod val="75000"/>
              </a:schemeClr>
            </a:solidFill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2331450" y="4028197"/>
            <a:ext cx="2110410" cy="923183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отношении кого проводится оценка?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519720"/>
            <a:ext cx="8439150" cy="324001"/>
          </a:xfrm>
        </p:spPr>
        <p:txBody>
          <a:bodyPr/>
          <a:lstStyle/>
          <a:p>
            <a:r>
              <a:rPr lang="ru-RU" dirty="0"/>
              <a:t>Основания проведения оценки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3641843" y="1689523"/>
            <a:ext cx="2495983" cy="518814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Управляющая компания / Фонд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9FE5D925-84F5-4EDB-A11A-A7F1BD6147B6}"/>
              </a:ext>
            </a:extLst>
          </p:cNvPr>
          <p:cNvSpPr/>
          <p:nvPr/>
        </p:nvSpPr>
        <p:spPr>
          <a:xfrm>
            <a:off x="2609819" y="4248835"/>
            <a:ext cx="1549401" cy="518814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(контроль)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5823100" y="2794655"/>
            <a:ext cx="1308785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Юпитер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D9000D44-87D5-4E04-8BF9-D210684F8F11}"/>
              </a:ext>
            </a:extLst>
          </p:cNvPr>
          <p:cNvSpPr/>
          <p:nvPr/>
        </p:nvSpPr>
        <p:spPr>
          <a:xfrm>
            <a:off x="437135" y="1729148"/>
            <a:ext cx="1359807" cy="4309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Сатурн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112A00C-C513-4144-9166-0DC0265F8BF7}"/>
              </a:ext>
            </a:extLst>
          </p:cNvPr>
          <p:cNvSpPr/>
          <p:nvPr/>
        </p:nvSpPr>
        <p:spPr>
          <a:xfrm>
            <a:off x="2585533" y="2825049"/>
            <a:ext cx="1602244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Спутник-С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959197E-74DD-4208-9ED2-234D73A0EBF2}"/>
              </a:ext>
            </a:extLst>
          </p:cNvPr>
          <p:cNvSpPr/>
          <p:nvPr/>
        </p:nvSpPr>
        <p:spPr>
          <a:xfrm>
            <a:off x="526126" y="2794655"/>
            <a:ext cx="1181824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 А.А.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8AB61EB3-ED5D-49AC-AD15-0EEDECDBE545}"/>
              </a:ext>
            </a:extLst>
          </p:cNvPr>
          <p:cNvSpPr/>
          <p:nvPr/>
        </p:nvSpPr>
        <p:spPr>
          <a:xfrm>
            <a:off x="473502" y="4248835"/>
            <a:ext cx="1297097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 в публичном обращении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36F6FDCC-A099-4C6A-B456-90A6E2ED5EE7}"/>
              </a:ext>
            </a:extLst>
          </p:cNvPr>
          <p:cNvSpPr/>
          <p:nvPr/>
        </p:nvSpPr>
        <p:spPr>
          <a:xfrm>
            <a:off x="546055" y="5430772"/>
            <a:ext cx="1462229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Тимофеев А.А.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A924322A-3B44-4040-8106-14A2599A7BA4}"/>
              </a:ext>
            </a:extLst>
          </p:cNvPr>
          <p:cNvSpPr/>
          <p:nvPr/>
        </p:nvSpPr>
        <p:spPr>
          <a:xfrm>
            <a:off x="2511613" y="5778208"/>
            <a:ext cx="1745811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(ПАО)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08B98F58-DA56-45FF-88DF-48ABBF1253D0}"/>
              </a:ext>
            </a:extLst>
          </p:cNvPr>
          <p:cNvCxnSpPr>
            <a:stCxn id="22" idx="3"/>
            <a:endCxn id="5" idx="1"/>
          </p:cNvCxnSpPr>
          <p:nvPr/>
        </p:nvCxnSpPr>
        <p:spPr>
          <a:xfrm>
            <a:off x="1796942" y="1944615"/>
            <a:ext cx="1844901" cy="4315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7EC0F584-D612-42F0-B9CA-A3F339B46274}"/>
              </a:ext>
            </a:extLst>
          </p:cNvPr>
          <p:cNvCxnSpPr>
            <a:stCxn id="24" idx="0"/>
            <a:endCxn id="22" idx="2"/>
          </p:cNvCxnSpPr>
          <p:nvPr/>
        </p:nvCxnSpPr>
        <p:spPr>
          <a:xfrm flipV="1">
            <a:off x="1117038" y="2160081"/>
            <a:ext cx="1" cy="63457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2601BE59-7A7D-469E-8F18-329275DA205C}"/>
              </a:ext>
            </a:extLst>
          </p:cNvPr>
          <p:cNvCxnSpPr>
            <a:stCxn id="72" idx="0"/>
            <a:endCxn id="21" idx="2"/>
          </p:cNvCxnSpPr>
          <p:nvPr/>
        </p:nvCxnSpPr>
        <p:spPr>
          <a:xfrm flipV="1">
            <a:off x="6477492" y="3313469"/>
            <a:ext cx="1" cy="67595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5455101" y="2619351"/>
            <a:ext cx="2004583" cy="923183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: скругленные углы 23">
            <a:extLst>
              <a:ext uri="{FF2B5EF4-FFF2-40B4-BE49-F238E27FC236}">
                <a16:creationId xmlns:a16="http://schemas.microsoft.com/office/drawing/2014/main" xmlns="" id="{0959197E-74DD-4208-9ED2-234D73A0EBF2}"/>
              </a:ext>
            </a:extLst>
          </p:cNvPr>
          <p:cNvSpPr/>
          <p:nvPr/>
        </p:nvSpPr>
        <p:spPr>
          <a:xfrm>
            <a:off x="5886580" y="3989428"/>
            <a:ext cx="1181824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ГЛК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2601BE59-7A7D-469E-8F18-329275DA205C}"/>
              </a:ext>
            </a:extLst>
          </p:cNvPr>
          <p:cNvCxnSpPr>
            <a:stCxn id="25" idx="3"/>
            <a:endCxn id="17" idx="1"/>
          </p:cNvCxnSpPr>
          <p:nvPr/>
        </p:nvCxnSpPr>
        <p:spPr>
          <a:xfrm>
            <a:off x="1770599" y="4508242"/>
            <a:ext cx="83922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2601BE59-7A7D-469E-8F18-329275DA205C}"/>
              </a:ext>
            </a:extLst>
          </p:cNvPr>
          <p:cNvCxnSpPr>
            <a:stCxn id="26" idx="0"/>
          </p:cNvCxnSpPr>
          <p:nvPr/>
        </p:nvCxnSpPr>
        <p:spPr>
          <a:xfrm flipV="1">
            <a:off x="1277170" y="4767649"/>
            <a:ext cx="1391128" cy="66312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2601BE59-7A7D-469E-8F18-329275DA205C}"/>
              </a:ext>
            </a:extLst>
          </p:cNvPr>
          <p:cNvCxnSpPr>
            <a:stCxn id="27" idx="0"/>
            <a:endCxn id="17" idx="2"/>
          </p:cNvCxnSpPr>
          <p:nvPr/>
        </p:nvCxnSpPr>
        <p:spPr>
          <a:xfrm flipV="1">
            <a:off x="3384519" y="4767649"/>
            <a:ext cx="1" cy="101055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2350963" y="2622865"/>
            <a:ext cx="2125221" cy="923183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31695" y="1699808"/>
            <a:ext cx="509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10%</a:t>
            </a:r>
            <a:endParaRPr lang="ru-RU" sz="1100" dirty="0"/>
          </a:p>
        </p:txBody>
      </p:sp>
      <p:sp>
        <p:nvSpPr>
          <p:cNvPr id="98" name="TextBox 97"/>
          <p:cNvSpPr txBox="1"/>
          <p:nvPr/>
        </p:nvSpPr>
        <p:spPr>
          <a:xfrm>
            <a:off x="531323" y="2387950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100%</a:t>
            </a:r>
            <a:endParaRPr lang="ru-RU" sz="1100" dirty="0"/>
          </a:p>
        </p:txBody>
      </p:sp>
      <p:sp>
        <p:nvSpPr>
          <p:cNvPr id="99" name="TextBox 98"/>
          <p:cNvSpPr txBox="1"/>
          <p:nvPr/>
        </p:nvSpPr>
        <p:spPr>
          <a:xfrm>
            <a:off x="5949147" y="3651448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100%</a:t>
            </a:r>
            <a:endParaRPr lang="ru-RU" sz="1100" dirty="0"/>
          </a:p>
        </p:txBody>
      </p:sp>
      <p:sp>
        <p:nvSpPr>
          <p:cNvPr id="100" name="TextBox 99"/>
          <p:cNvSpPr txBox="1"/>
          <p:nvPr/>
        </p:nvSpPr>
        <p:spPr>
          <a:xfrm>
            <a:off x="3386655" y="2290254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60%</a:t>
            </a:r>
            <a:endParaRPr lang="ru-RU" sz="11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976235" y="2269561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12%</a:t>
            </a:r>
            <a:endParaRPr lang="ru-RU" sz="11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847897" y="3662962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100%</a:t>
            </a:r>
            <a:endParaRPr lang="ru-RU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863983" y="4291136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4</a:t>
            </a:r>
            <a:r>
              <a:rPr lang="ru-RU" sz="1100" dirty="0" smtClean="0"/>
              <a:t>5%</a:t>
            </a:r>
            <a:endParaRPr lang="ru-RU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909875" y="5061711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</a:t>
            </a:r>
            <a:r>
              <a:rPr lang="ru-RU" sz="1100" dirty="0" smtClean="0"/>
              <a:t>5%</a:t>
            </a:r>
            <a:endParaRPr lang="ru-RU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376192" y="5208584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30%</a:t>
            </a:r>
            <a:endParaRPr lang="ru-RU" sz="1100" dirty="0"/>
          </a:p>
        </p:txBody>
      </p:sp>
      <p:sp>
        <p:nvSpPr>
          <p:cNvPr id="120" name="Прямоугольник: скругленные углы 26">
            <a:extLst>
              <a:ext uri="{FF2B5EF4-FFF2-40B4-BE49-F238E27FC236}">
                <a16:creationId xmlns:a16="http://schemas.microsoft.com/office/drawing/2014/main" xmlns="" id="{A924322A-3B44-4040-8106-14A2599A7BA4}"/>
              </a:ext>
            </a:extLst>
          </p:cNvPr>
          <p:cNvSpPr/>
          <p:nvPr/>
        </p:nvSpPr>
        <p:spPr>
          <a:xfrm>
            <a:off x="8306700" y="1689523"/>
            <a:ext cx="1848412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(ПАО)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996211" y="1709863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18%</a:t>
            </a:r>
            <a:endParaRPr lang="ru-RU" sz="1100" dirty="0"/>
          </a:p>
        </p:txBody>
      </p:sp>
      <p:sp>
        <p:nvSpPr>
          <p:cNvPr id="156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8150529" y="1491538"/>
            <a:ext cx="2206872" cy="923183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007708" y="2364262"/>
            <a:ext cx="70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047165" y="2392954"/>
            <a:ext cx="70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chemeClr val="accent5"/>
                </a:solidFill>
              </a:rPr>
              <a:t> </a:t>
            </a:r>
            <a:endParaRPr lang="ru-RU" sz="5400" b="1" dirty="0">
              <a:solidFill>
                <a:schemeClr val="accent5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023721" y="3799749"/>
            <a:ext cx="70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5400" b="1" dirty="0" smtClean="0">
                <a:solidFill>
                  <a:schemeClr val="accent5"/>
                </a:solidFill>
              </a:rPr>
              <a:t> </a:t>
            </a:r>
            <a:endParaRPr lang="ru-RU" sz="5400" b="1" dirty="0">
              <a:solidFill>
                <a:schemeClr val="accent5"/>
              </a:solidFill>
            </a:endParaRP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xmlns="" id="{04EA3F9B-D463-4975-BFD5-95070AF0F230}"/>
              </a:ext>
            </a:extLst>
          </p:cNvPr>
          <p:cNvCxnSpPr>
            <a:stCxn id="17" idx="0"/>
            <a:endCxn id="23" idx="2"/>
          </p:cNvCxnSpPr>
          <p:nvPr/>
        </p:nvCxnSpPr>
        <p:spPr>
          <a:xfrm flipV="1">
            <a:off x="3384520" y="3343863"/>
            <a:ext cx="2135" cy="90497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6600F132-B94B-44E2-AF6B-61D3B0E22E49}"/>
              </a:ext>
            </a:extLst>
          </p:cNvPr>
          <p:cNvCxnSpPr>
            <a:stCxn id="23" idx="0"/>
          </p:cNvCxnSpPr>
          <p:nvPr/>
        </p:nvCxnSpPr>
        <p:spPr>
          <a:xfrm flipV="1">
            <a:off x="3386655" y="2216911"/>
            <a:ext cx="832945" cy="608138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5620811" y="2216911"/>
            <a:ext cx="856682" cy="577744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>
            <a:stCxn id="120" idx="1"/>
            <a:endCxn id="5" idx="3"/>
          </p:cNvCxnSpPr>
          <p:nvPr/>
        </p:nvCxnSpPr>
        <p:spPr>
          <a:xfrm flipH="1">
            <a:off x="6137826" y="1948930"/>
            <a:ext cx="2168874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8586794" y="5972564"/>
            <a:ext cx="918074" cy="334140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345867" y="5170138"/>
            <a:ext cx="70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540496" y="5254725"/>
            <a:ext cx="289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Требуется представление документов</a:t>
            </a:r>
            <a:endParaRPr lang="ru-RU" sz="1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9540496" y="5878024"/>
            <a:ext cx="289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Проводится оценка финансового положения</a:t>
            </a:r>
            <a:endParaRPr lang="ru-RU" sz="1400" dirty="0"/>
          </a:p>
        </p:txBody>
      </p:sp>
      <p:sp>
        <p:nvSpPr>
          <p:cNvPr id="168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5564521" y="4951380"/>
            <a:ext cx="1825942" cy="807300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973177" y="4751755"/>
            <a:ext cx="585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400" b="1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85" name="Прямоугольник: скругленные углы 23">
            <a:extLst>
              <a:ext uri="{FF2B5EF4-FFF2-40B4-BE49-F238E27FC236}">
                <a16:creationId xmlns:a16="http://schemas.microsoft.com/office/drawing/2014/main" xmlns="" id="{0959197E-74DD-4208-9ED2-234D73A0EBF2}"/>
              </a:ext>
            </a:extLst>
          </p:cNvPr>
          <p:cNvSpPr/>
          <p:nvPr/>
        </p:nvSpPr>
        <p:spPr>
          <a:xfrm>
            <a:off x="5886580" y="5085434"/>
            <a:ext cx="1181824" cy="5188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Петров А.А.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2601BE59-7A7D-469E-8F18-329275DA205C}"/>
              </a:ext>
            </a:extLst>
          </p:cNvPr>
          <p:cNvCxnSpPr>
            <a:stCxn id="85" idx="0"/>
            <a:endCxn id="72" idx="2"/>
          </p:cNvCxnSpPr>
          <p:nvPr/>
        </p:nvCxnSpPr>
        <p:spPr>
          <a:xfrm flipV="1">
            <a:off x="6477492" y="4508242"/>
            <a:ext cx="0" cy="57719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8369088" y="5118569"/>
            <a:ext cx="3682359" cy="1577629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949147" y="4625992"/>
            <a:ext cx="652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100%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260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184B43-0407-4B2C-8CEF-0CBC7F8704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ED9FB5-1DAF-4D77-9C86-CCB8C23CF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Ежегодно представляемые документы</a:t>
            </a:r>
            <a:endParaRPr lang="ru-RU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146EA86E-C024-4FC2-89A4-2F65E7C4C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8049" y="3787775"/>
            <a:ext cx="5326395" cy="205911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Состав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Требования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Сроки представления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Исключения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документы должны быть представлены?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Ежегодно представляемые документы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67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258820" y="2596887"/>
            <a:ext cx="2298380" cy="2601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Копия годовой бухгалтерской (финансовой) отчетности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За последний завершенный финансовый год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Соответствует требованиям, установленным статьями 13 и 21</a:t>
            </a:r>
            <a:br>
              <a:rPr lang="ru-RU" dirty="0" smtClean="0"/>
            </a:br>
            <a:r>
              <a:rPr lang="ru-RU" dirty="0" smtClean="0"/>
              <a:t>ФЗ </a:t>
            </a:r>
            <a:r>
              <a:rPr lang="en-US" dirty="0" smtClean="0"/>
              <a:t>“</a:t>
            </a:r>
            <a:r>
              <a:rPr lang="ru-RU" dirty="0" smtClean="0"/>
              <a:t>О бухгалтерском учете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8" name="Текст 3">
            <a:extLst>
              <a:ext uri="{FF2B5EF4-FFF2-40B4-BE49-F238E27FC236}">
                <a16:creationId xmlns:a16="http://schemas.microsoft.com/office/drawing/2014/main" xmlns="" id="{12357652-64CF-4ACA-A2E5-C1C67C43A173}"/>
              </a:ext>
            </a:extLst>
          </p:cNvPr>
          <p:cNvSpPr txBox="1">
            <a:spLocks/>
          </p:cNvSpPr>
          <p:nvPr/>
        </p:nvSpPr>
        <p:spPr>
          <a:xfrm>
            <a:off x="2463633" y="2570576"/>
            <a:ext cx="2665412" cy="2601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Расшифровки к годовой бухгалтерской (финансовой отчетности)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u="sng" dirty="0" smtClean="0"/>
              <a:t>Дебиторская задолженность </a:t>
            </a:r>
            <a:r>
              <a:rPr lang="ru-RU" dirty="0" smtClean="0"/>
              <a:t>(</a:t>
            </a:r>
            <a:r>
              <a:rPr lang="en-US" dirty="0" smtClean="0"/>
              <a:t>&gt; </a:t>
            </a:r>
            <a:r>
              <a:rPr lang="ru-RU" dirty="0" smtClean="0"/>
              <a:t>5% активов, банкроты)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u="sng" dirty="0" smtClean="0"/>
              <a:t>Кредиторская задолженность </a:t>
            </a:r>
            <a:r>
              <a:rPr lang="ru-RU" dirty="0" smtClean="0"/>
              <a:t>(</a:t>
            </a:r>
            <a:r>
              <a:rPr lang="en-US" dirty="0" smtClean="0"/>
              <a:t>&gt; </a:t>
            </a:r>
            <a:r>
              <a:rPr lang="ru-RU" dirty="0" smtClean="0"/>
              <a:t>5% долгосрочных и краткосрочных обязательств)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u="sng" dirty="0" smtClean="0"/>
              <a:t>Финансовые вложения</a:t>
            </a:r>
            <a:endParaRPr lang="en-US" u="sng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u="sng" dirty="0" smtClean="0"/>
              <a:t>Основные средства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(&gt; 500 </a:t>
            </a:r>
            <a:r>
              <a:rPr lang="ru-RU" dirty="0" smtClean="0"/>
              <a:t>тыс. руб.)</a:t>
            </a:r>
            <a:endParaRPr lang="ru-RU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69" name="Текст 4">
            <a:extLst>
              <a:ext uri="{FF2B5EF4-FFF2-40B4-BE49-F238E27FC236}">
                <a16:creationId xmlns:a16="http://schemas.microsoft.com/office/drawing/2014/main" xmlns="" id="{2C2473E9-12CB-4CD9-9B23-D0DA325DF41E}"/>
              </a:ext>
            </a:extLst>
          </p:cNvPr>
          <p:cNvSpPr txBox="1">
            <a:spLocks/>
          </p:cNvSpPr>
          <p:nvPr/>
        </p:nvSpPr>
        <p:spPr>
          <a:xfrm>
            <a:off x="5073448" y="2579161"/>
            <a:ext cx="2004651" cy="26016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Копия аудиторского заключения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случае если годовая бухгалтерская (финансовая) </a:t>
            </a:r>
            <a:r>
              <a:rPr lang="ru-RU" dirty="0" smtClean="0"/>
              <a:t>отчетность </a:t>
            </a:r>
            <a:r>
              <a:rPr lang="ru-RU" dirty="0"/>
              <a:t>подлежит обязательному аудиту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71" name="Текст 5">
            <a:extLst>
              <a:ext uri="{FF2B5EF4-FFF2-40B4-BE49-F238E27FC236}">
                <a16:creationId xmlns:a16="http://schemas.microsoft.com/office/drawing/2014/main" xmlns="" id="{BC89DA5B-B4BA-4E7E-922E-35E3C509BCFC}"/>
              </a:ext>
            </a:extLst>
          </p:cNvPr>
          <p:cNvSpPr txBox="1">
            <a:spLocks/>
          </p:cNvSpPr>
          <p:nvPr/>
        </p:nvSpPr>
        <p:spPr>
          <a:xfrm>
            <a:off x="6928936" y="2579162"/>
            <a:ext cx="2123621" cy="2601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Иные документы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В случае невозможности представления (своевременного представления) </a:t>
            </a:r>
            <a:r>
              <a:rPr lang="ru-RU" dirty="0" smtClean="0"/>
              <a:t>документов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258820" y="3810942"/>
            <a:ext cx="86191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7618C15F-82B2-49B1-B59B-9B1359171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9" y="2188973"/>
            <a:ext cx="250824" cy="3420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EE2996C7-1F57-454E-82D7-239D7C203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00" y="2188973"/>
            <a:ext cx="268204" cy="342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9A4A48AC-4141-4ED0-A9C0-E31255E61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16" y="2231028"/>
            <a:ext cx="268204" cy="3420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D862B73F-5B5E-4FBC-B669-F81F7297E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40" y="2231028"/>
            <a:ext cx="268204" cy="342000"/>
          </a:xfrm>
          <a:prstGeom prst="rect">
            <a:avLst/>
          </a:prstGeom>
        </p:spPr>
      </p:pic>
      <p:sp>
        <p:nvSpPr>
          <p:cNvPr id="29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141314" y="1629295"/>
            <a:ext cx="8828116" cy="5162204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01116" y="1706959"/>
            <a:ext cx="233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ю</a:t>
            </a:r>
            <a:r>
              <a:rPr lang="ru-RU" b="1" dirty="0" smtClean="0">
                <a:solidFill>
                  <a:schemeClr val="accent3"/>
                </a:solidFill>
              </a:rPr>
              <a:t>ридические лица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2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9086936" y="1629294"/>
            <a:ext cx="3041333" cy="5162206"/>
          </a:xfrm>
          <a:prstGeom prst="roundRect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0160" y="1706959"/>
            <a:ext cx="217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физические лица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7618C15F-82B2-49B1-B59B-9B1359171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099" y="2230113"/>
            <a:ext cx="250824" cy="342000"/>
          </a:xfrm>
          <a:prstGeom prst="rect">
            <a:avLst/>
          </a:prstGeom>
        </p:spPr>
      </p:pic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9367599" y="2579162"/>
            <a:ext cx="2394735" cy="26016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Документы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Копия паспорта</a:t>
            </a:r>
            <a:endParaRPr lang="ru-RU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Документ, подтверждающий отсутствие в отношении ФЛ производства по делу о банкротстве или факта признания его банкротом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9240362" y="3809113"/>
            <a:ext cx="2721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357316" y="927529"/>
            <a:ext cx="2851231" cy="15340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57619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0" kern="1200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!!!</a:t>
            </a:r>
            <a:endParaRPr lang="ru-RU" sz="10000" kern="1200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Ежегодно представляемые документы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972B89B-1844-4B58-849E-66316AF9A6E9}"/>
              </a:ext>
            </a:extLst>
          </p:cNvPr>
          <p:cNvSpPr txBox="1">
            <a:spLocks/>
          </p:cNvSpPr>
          <p:nvPr/>
        </p:nvSpPr>
        <p:spPr>
          <a:xfrm>
            <a:off x="409327" y="869999"/>
            <a:ext cx="5554662" cy="18573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важно </a:t>
            </a:r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6208547" y="974559"/>
            <a:ext cx="5550064" cy="56067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Копия годовой бухгалтерской (финансовой) отчетности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должна </a:t>
            </a:r>
            <a:r>
              <a:rPr lang="ru-RU" sz="1700" b="1" dirty="0"/>
              <a:t>содержать отметку налогового </a:t>
            </a:r>
            <a:r>
              <a:rPr lang="ru-RU" sz="1700" b="1" dirty="0" smtClean="0"/>
              <a:t>органа о </a:t>
            </a:r>
            <a:r>
              <a:rPr lang="ru-RU" sz="1700" b="1" dirty="0"/>
              <a:t>ее принятии с указанием даты </a:t>
            </a:r>
            <a:r>
              <a:rPr lang="ru-RU" sz="1700" b="1" dirty="0" smtClean="0"/>
              <a:t>представления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ИЛИ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/>
              <a:t>копия </a:t>
            </a:r>
            <a:r>
              <a:rPr lang="ru-RU" sz="1800" b="1" dirty="0"/>
              <a:t>квитанции об отправке заказного письма с описью вложения </a:t>
            </a:r>
            <a:endParaRPr lang="ru-RU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 </a:t>
            </a: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 направлении </a:t>
            </a: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отчетности по почте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b="1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/>
              <a:t>копия </a:t>
            </a:r>
            <a:r>
              <a:rPr lang="ru-RU" sz="1800" b="1" dirty="0"/>
              <a:t>квитанции о приеме </a:t>
            </a:r>
            <a:r>
              <a:rPr lang="ru-RU" sz="1800" b="1" dirty="0" smtClean="0"/>
              <a:t>отчетности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/>
              <a:t>копия </a:t>
            </a:r>
            <a:r>
              <a:rPr lang="ru-RU" sz="1800" b="1" dirty="0"/>
              <a:t>протокола входного контроля </a:t>
            </a:r>
            <a:r>
              <a:rPr lang="ru-RU" sz="1800" b="1" dirty="0" smtClean="0"/>
              <a:t>отчетности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dirty="0" smtClean="0"/>
              <a:t>копия </a:t>
            </a:r>
            <a:r>
              <a:rPr lang="ru-RU" sz="1800" b="1" dirty="0"/>
              <a:t>подтверждения отправки (подтверждения специализированного оператора связи</a:t>
            </a:r>
            <a:r>
              <a:rPr lang="ru-RU" sz="1800" b="1" dirty="0" smtClean="0"/>
              <a:t>)</a:t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</a:t>
            </a:r>
            <a:r>
              <a:rPr lang="ru-RU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 передаче в электронном </a:t>
            </a:r>
            <a:r>
              <a:rPr lang="ru-RU" sz="1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виде</a:t>
            </a:r>
            <a:endParaRPr lang="ru-RU" sz="1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164769" y="2213812"/>
            <a:ext cx="5586326" cy="45178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Предоставляемые документы и сведения: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00" b="1" dirty="0" smtClean="0">
              <a:solidFill>
                <a:schemeClr val="accent1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должны </a:t>
            </a:r>
            <a:r>
              <a:rPr lang="ru-RU" sz="1700" b="1" dirty="0"/>
              <a:t>быть </a:t>
            </a:r>
            <a:r>
              <a:rPr lang="ru-RU" sz="1700" b="1" dirty="0" smtClean="0"/>
              <a:t>достоверными и полными;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b="1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1" dirty="0" smtClean="0"/>
              <a:t>подписаны уполномоченным лицом и </a:t>
            </a:r>
            <a:r>
              <a:rPr lang="ru-RU" sz="1700" b="1" dirty="0"/>
              <a:t>лицом, занимающим должность (осуществляющим обязанности) главного бухгалтера (в случае наличия должности главного бухгалтера</a:t>
            </a:r>
            <a:r>
              <a:rPr lang="ru-RU" sz="1700" b="1" dirty="0" smtClean="0"/>
              <a:t>);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000" b="1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700" b="1" dirty="0"/>
              <a:t>п</a:t>
            </a:r>
            <a:r>
              <a:rPr lang="ru-RU" sz="1700" b="1" dirty="0" smtClean="0"/>
              <a:t>олномочия </a:t>
            </a:r>
            <a:r>
              <a:rPr lang="ru-RU" sz="1700" b="1" dirty="0"/>
              <a:t>руководителя (лица, исполняющего обязанности руководителя), главного бухгалтера (лица, осуществляющего обязанности главного бухгалтера) должны быть подтверждены копией соответствующего документа, представляемого в составе документов для оценки финансового </a:t>
            </a:r>
            <a:r>
              <a:rPr lang="ru-RU" sz="1700" b="1" dirty="0" smtClean="0"/>
              <a:t>положения.</a:t>
            </a:r>
            <a:endParaRPr lang="ru-RU" sz="1700" b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7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документам нерезидентов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Ежегодно представляемые документы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274018083"/>
              </p:ext>
            </p:extLst>
          </p:nvPr>
        </p:nvGraphicFramePr>
        <p:xfrm>
          <a:off x="668216" y="1739702"/>
          <a:ext cx="10713658" cy="4142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792222" y="6023779"/>
            <a:ext cx="5458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подробно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пункты 2.9 и 2.10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Положения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№ 626-П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представления документов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Ежегодно представляемые документы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D43C86DF-7064-4569-A1A1-396E65FF7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98717"/>
              </p:ext>
            </p:extLst>
          </p:nvPr>
        </p:nvGraphicFramePr>
        <p:xfrm>
          <a:off x="433387" y="1669459"/>
          <a:ext cx="11453812" cy="4936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8935">
                  <a:extLst>
                    <a:ext uri="{9D8B030D-6E8A-4147-A177-3AD203B41FA5}">
                      <a16:colId xmlns:a16="http://schemas.microsoft.com/office/drawing/2014/main" xmlns="" val="3106764046"/>
                    </a:ext>
                  </a:extLst>
                </a:gridCol>
                <a:gridCol w="3041910">
                  <a:extLst>
                    <a:ext uri="{9D8B030D-6E8A-4147-A177-3AD203B41FA5}">
                      <a16:colId xmlns:a16="http://schemas.microsoft.com/office/drawing/2014/main" xmlns="" val="3875481372"/>
                    </a:ext>
                  </a:extLst>
                </a:gridCol>
                <a:gridCol w="2735122">
                  <a:extLst>
                    <a:ext uri="{9D8B030D-6E8A-4147-A177-3AD203B41FA5}">
                      <a16:colId xmlns:a16="http://schemas.microsoft.com/office/drawing/2014/main" xmlns="" val="1442011845"/>
                    </a:ext>
                  </a:extLst>
                </a:gridCol>
                <a:gridCol w="2967845">
                  <a:extLst>
                    <a:ext uri="{9D8B030D-6E8A-4147-A177-3AD203B41FA5}">
                      <a16:colId xmlns:a16="http://schemas.microsoft.com/office/drawing/2014/main" xmlns="" val="2559781693"/>
                    </a:ext>
                  </a:extLst>
                </a:gridCol>
              </a:tblGrid>
              <a:tr h="60339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i="0" dirty="0" smtClean="0">
                          <a:solidFill>
                            <a:schemeClr val="tx1"/>
                          </a:solidFill>
                        </a:rPr>
                        <a:t>Документы</a:t>
                      </a:r>
                      <a:endParaRPr lang="ru-RU" sz="24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Физические лица</a:t>
                      </a:r>
                      <a:endParaRPr lang="ru-RU" sz="24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Юридические</a:t>
                      </a:r>
                      <a:r>
                        <a:rPr lang="ru-RU" sz="2400" baseline="0" dirty="0" smtClean="0">
                          <a:solidFill>
                            <a:schemeClr val="accent5"/>
                          </a:solidFill>
                        </a:rPr>
                        <a:t> лица</a:t>
                      </a:r>
                      <a:endParaRPr lang="ru-RU" sz="24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baseline="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6283266"/>
                  </a:ext>
                </a:extLst>
              </a:tr>
              <a:tr h="408132">
                <a:tc vMerge="1">
                  <a:txBody>
                    <a:bodyPr/>
                    <a:lstStyle/>
                    <a:p>
                      <a:pPr algn="ctr"/>
                      <a:endParaRPr lang="ru-RU" sz="2800" i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5"/>
                          </a:solidFill>
                        </a:rPr>
                        <a:t>Резиденты РФ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Нерезиденты</a:t>
                      </a:r>
                      <a:endParaRPr lang="ru-RU" sz="2400" baseline="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149681"/>
                  </a:ext>
                </a:extLst>
              </a:tr>
              <a:tr h="8259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Паспортные данные, сведения</a:t>
                      </a:r>
                      <a:r>
                        <a:rPr lang="ru-RU" sz="1600" baseline="0" dirty="0" smtClean="0"/>
                        <a:t> о банкротстве</a:t>
                      </a:r>
                      <a:endParaRPr lang="ru-RU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позднее 30 января</a:t>
                      </a:r>
                      <a:endParaRPr lang="ru-RU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представляется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представляется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299116"/>
                  </a:ext>
                </a:extLst>
              </a:tr>
              <a:tr h="7655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Бухгалтерская отчетность</a:t>
                      </a:r>
                      <a:endParaRPr lang="ru-RU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представляется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позднее 15 апреля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дней с даты составления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2710027"/>
                  </a:ext>
                </a:extLst>
              </a:tr>
              <a:tr h="1190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Аудиторское заключение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представляется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 позднее 1 июля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(если подлежит обязательному аудиту)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позднее 1 июля,</a:t>
                      </a:r>
                      <a:r>
                        <a:rPr lang="ru-RU" sz="1600" baseline="0" dirty="0" smtClean="0"/>
                        <a:t> либо уведомить о невозможности представления в срок</a:t>
                      </a:r>
                      <a:endPara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(если подлежит обязательному аудиту)</a:t>
                      </a:r>
                      <a:endParaRPr lang="ru-RU" sz="16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776335"/>
                  </a:ext>
                </a:extLst>
              </a:tr>
              <a:tr h="97403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Уведомление о сроках представления бухгалтерской отчетности</a:t>
                      </a:r>
                      <a:endParaRPr lang="ru-RU" sz="16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представляется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не представляется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 позднее 15 апреля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35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7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Отдельные случаи (для юридических лиц)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67029B0-F3F2-4240-B91D-5F3250AC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Ежегодно представляемые документы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433387" y="1971675"/>
            <a:ext cx="2754927" cy="1847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Документы не предоставляются /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оценка проводится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редитные организации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err="1"/>
              <a:t>н</a:t>
            </a:r>
            <a:r>
              <a:rPr lang="ru-RU" dirty="0" err="1" smtClean="0"/>
              <a:t>екредитные</a:t>
            </a:r>
            <a:r>
              <a:rPr lang="ru-RU" dirty="0" smtClean="0"/>
              <a:t> финансовые организации,  контроль и надзор за деятельностью которых осуществляется Банком России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433387" y="2710961"/>
            <a:ext cx="266541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3317539" y="1971675"/>
            <a:ext cx="3080477" cy="1847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Документы не предоставляются /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оценка </a:t>
            </a:r>
            <a:r>
              <a:rPr lang="ru-RU" b="1" dirty="0" smtClean="0">
                <a:solidFill>
                  <a:schemeClr val="accent5"/>
                </a:solidFill>
              </a:rPr>
              <a:t>не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проводится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органы государственной власти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государственные корпорации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аналогичные органы власти иностранного</a:t>
            </a:r>
            <a:br>
              <a:rPr lang="ru-RU" dirty="0" smtClean="0"/>
            </a:br>
            <a:r>
              <a:rPr lang="ru-RU" dirty="0" smtClean="0"/>
              <a:t>государства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плата акций (долей) за счет бюджетных средств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подробно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абзацы 2-3 </a:t>
            </a:r>
            <a:r>
              <a:rPr lang="ru-RU" dirty="0">
                <a:solidFill>
                  <a:schemeClr val="accent1"/>
                </a:solidFill>
              </a:rPr>
              <a:t>пункта </a:t>
            </a:r>
            <a:r>
              <a:rPr lang="ru-RU" dirty="0" smtClean="0">
                <a:solidFill>
                  <a:schemeClr val="accent1"/>
                </a:solidFill>
              </a:rPr>
              <a:t>10.5 </a:t>
            </a:r>
            <a:r>
              <a:rPr lang="ru-RU" dirty="0">
                <a:solidFill>
                  <a:schemeClr val="accent1"/>
                </a:solidFill>
              </a:rPr>
              <a:t>Положения </a:t>
            </a:r>
            <a:r>
              <a:rPr lang="ru-RU" dirty="0" smtClean="0">
                <a:solidFill>
                  <a:schemeClr val="accent1"/>
                </a:solidFill>
              </a:rPr>
              <a:t>№ 626-П</a:t>
            </a: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400" dirty="0" smtClean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3369868" y="2710961"/>
            <a:ext cx="290225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6419168" y="1743284"/>
            <a:ext cx="2665412" cy="1847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Вместо документов </a:t>
            </a:r>
            <a:r>
              <a:rPr lang="ru-RU" dirty="0">
                <a:solidFill>
                  <a:schemeClr val="accent5"/>
                </a:solidFill>
              </a:rPr>
              <a:t>–</a:t>
            </a:r>
            <a:r>
              <a:rPr lang="ru-RU" b="1" dirty="0" smtClean="0">
                <a:solidFill>
                  <a:schemeClr val="accent5"/>
                </a:solidFill>
              </a:rPr>
              <a:t>ссылка на раскрытую информацию /</a:t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оценка проводится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ЮЛ, которое обязано раскрывать годовую отчетность и аудиторское заключение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представляется только расшифровка финансовых вложений в акции (доли) финансовых организаций и ссылка на раскрытую информацию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6508683" y="2710961"/>
            <a:ext cx="233637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9174095" y="1759122"/>
            <a:ext cx="2665412" cy="1847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b="1" dirty="0" smtClean="0">
                <a:solidFill>
                  <a:schemeClr val="accent5"/>
                </a:solidFill>
              </a:rPr>
              <a:t>Вместо документов </a:t>
            </a:r>
            <a:r>
              <a:rPr lang="ru-RU" dirty="0">
                <a:solidFill>
                  <a:schemeClr val="accent5"/>
                </a:solidFill>
              </a:rPr>
              <a:t>– </a:t>
            </a:r>
            <a:r>
              <a:rPr lang="ru-RU" b="1" dirty="0" smtClean="0">
                <a:solidFill>
                  <a:schemeClr val="accent5"/>
                </a:solidFill>
              </a:rPr>
              <a:t>сообщение о кредитном рейтинге /</a:t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оценка проводится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ЮЛ, имеющее кредитный рейтинг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1"/>
                </a:solidFill>
              </a:rPr>
              <a:t>подробно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ru-RU" dirty="0" smtClean="0">
                <a:solidFill>
                  <a:schemeClr val="accent1"/>
                </a:solidFill>
              </a:rPr>
              <a:t> абзац 8 пункта 10.3 Положения № 626-П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9272398" y="2710961"/>
            <a:ext cx="24862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8a301b8-fba3-4a56-9ee3-0e2775d83ff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992</Words>
  <Application>Microsoft Office PowerPoint</Application>
  <PresentationFormat>Широкоэкранный</PresentationFormat>
  <Paragraphs>233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Wingdings</vt:lpstr>
      <vt:lpstr>Тема Office</vt:lpstr>
      <vt:lpstr>Презентация PowerPoint</vt:lpstr>
      <vt:lpstr>Нормативные документы</vt:lpstr>
      <vt:lpstr>В отношении кого проводится оценка?</vt:lpstr>
      <vt:lpstr>Презентация PowerPoint</vt:lpstr>
      <vt:lpstr>Какие документы должны быть представлены?</vt:lpstr>
      <vt:lpstr>Презентация PowerPoint</vt:lpstr>
      <vt:lpstr>Требования к документам нерезидентов</vt:lpstr>
      <vt:lpstr>Сроки представления документов</vt:lpstr>
      <vt:lpstr>Отдельные случаи (для юридических лиц)</vt:lpstr>
      <vt:lpstr>Презентация PowerPoint</vt:lpstr>
      <vt:lpstr>Проведение оценки финансового положения </vt:lpstr>
      <vt:lpstr>Оценка чистых активов (ЧА) юридического лица</vt:lpstr>
      <vt:lpstr>Оценка финансового положения КО и НФО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Савицкая Екатерина Михайловна</cp:lastModifiedBy>
  <cp:revision>154</cp:revision>
  <cp:lastPrinted>2019-04-09T08:51:04Z</cp:lastPrinted>
  <dcterms:created xsi:type="dcterms:W3CDTF">2018-11-05T17:34:13Z</dcterms:created>
  <dcterms:modified xsi:type="dcterms:W3CDTF">2019-04-22T13:07:07Z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