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8"/>
  </p:notesMasterIdLst>
  <p:handoutMasterIdLst>
    <p:handoutMasterId r:id="rId19"/>
  </p:handoutMasterIdLst>
  <p:sldIdLst>
    <p:sldId id="274" r:id="rId6"/>
    <p:sldId id="330" r:id="rId7"/>
    <p:sldId id="320" r:id="rId8"/>
    <p:sldId id="318" r:id="rId9"/>
    <p:sldId id="324" r:id="rId10"/>
    <p:sldId id="319" r:id="rId11"/>
    <p:sldId id="325" r:id="rId12"/>
    <p:sldId id="326" r:id="rId13"/>
    <p:sldId id="321" r:id="rId14"/>
    <p:sldId id="322" r:id="rId15"/>
    <p:sldId id="332" r:id="rId16"/>
    <p:sldId id="315" r:id="rId1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иколаев Владислав Вадимович" initials="НВВ" lastIdx="2" clrIdx="0"/>
  <p:cmAuthor id="2" name="Скобелин Олег Игоревич" initials="СОИ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D1D6"/>
    <a:srgbClr val="92D050"/>
    <a:srgbClr val="FEEDD1"/>
    <a:srgbClr val="D9F5FB"/>
    <a:srgbClr val="B0B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0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44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Book44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Оборот в портфелях НПФ с марта 2018 года, руб.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A7C-40BE-8230-F9648EDF5B0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A7C-40BE-8230-F9648EDF5B04}"/>
              </c:ext>
            </c:extLst>
          </c:dPt>
          <c:dLbls>
            <c:dLbl>
              <c:idx val="0"/>
              <c:layout>
                <c:manualLayout>
                  <c:x val="0.15140131978610979"/>
                  <c:y val="-3.5430446278670154E-2"/>
                </c:manualLayout>
              </c:layout>
              <c:numFmt formatCode="0%" sourceLinked="0"/>
              <c:spPr>
                <a:noFill/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653016047007084"/>
                      <c:h val="0.138037420003438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A7C-40BE-8230-F9648EDF5B04}"/>
                </c:ext>
              </c:extLst>
            </c:dLbl>
            <c:dLbl>
              <c:idx val="1"/>
              <c:layout>
                <c:manualLayout>
                  <c:x val="-0.1583243979296971"/>
                  <c:y val="-6.1184003188529974E-3"/>
                </c:manualLayout>
              </c:layout>
              <c:numFmt formatCode="0%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448566722070975"/>
                      <c:h val="0.132272166991340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A7C-40BE-8230-F9648EDF5B04}"/>
                </c:ext>
              </c:extLst>
            </c:dLbl>
            <c:numFmt formatCode="0.0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Неактивный</c:v>
                </c:pt>
                <c:pt idx="1">
                  <c:v>Активный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56113376149</c:v>
                </c:pt>
                <c:pt idx="1">
                  <c:v>247332061989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7C-40BE-8230-F9648EDF5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Количество выпусков </a:t>
            </a:r>
            <a:r>
              <a:rPr lang="ru-RU" dirty="0" smtClean="0"/>
              <a:t>акций, с которыми НПФ заключали сделки</a:t>
            </a:r>
            <a:endParaRPr lang="ru-RU" dirty="0"/>
          </a:p>
        </c:rich>
      </c:tx>
      <c:layout>
        <c:manualLayout>
          <c:xMode val="edge"/>
          <c:yMode val="edge"/>
          <c:x val="0.13200446577213532"/>
          <c:y val="5.512655864462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Sheet1!$D$1</c:f>
              <c:strCache>
                <c:ptCount val="1"/>
                <c:pt idx="0">
                  <c:v>Количество выпусков акций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63-4102-B924-F29BA00DAC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63-4102-B924-F29BA00DACEE}"/>
              </c:ext>
            </c:extLst>
          </c:dPt>
          <c:dLbls>
            <c:dLbl>
              <c:idx val="0"/>
              <c:layout>
                <c:manualLayout>
                  <c:x val="0.10864745162061273"/>
                  <c:y val="-6.9444290815024665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438799107662648"/>
                      <c:h val="0.104675924354314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63-4102-B924-F29BA00DACEE}"/>
                </c:ext>
              </c:extLst>
            </c:dLbl>
            <c:dLbl>
              <c:idx val="1"/>
              <c:layout>
                <c:manualLayout>
                  <c:x val="-9.5152880520622443E-2"/>
                  <c:y val="6.830917071008695E-2"/>
                </c:manualLayout>
              </c:layout>
              <c:numFmt formatCode="General" sourceLinked="0"/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130353746076051"/>
                      <c:h val="0.109520018888154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63-4102-B924-F29BA00DACEE}"/>
                </c:ext>
              </c:extLst>
            </c:dLbl>
            <c:numFmt formatCode="0%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Неактивный</c:v>
                </c:pt>
                <c:pt idx="1">
                  <c:v>Активный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63-4102-B924-F29BA00DA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Оборот, млрд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08E-4CD1-A8AD-40678062D7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08E-4CD1-A8AD-40678062D7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08E-4CD1-A8AD-40678062D7B9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08E-4CD1-A8AD-40678062D7B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08E-4CD1-A8AD-40678062D7B9}"/>
              </c:ext>
            </c:extLst>
          </c:dPt>
          <c:dLbls>
            <c:dLbl>
              <c:idx val="0"/>
              <c:layout>
                <c:manualLayout>
                  <c:x val="1.6666666666666642E-2"/>
                  <c:y val="-1.851851851851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8E-4CD1-A8AD-40678062D7B9}"/>
                </c:ext>
              </c:extLst>
            </c:dLbl>
            <c:dLbl>
              <c:idx val="1"/>
              <c:layout>
                <c:manualLayout>
                  <c:x val="1.6666666666666666E-2"/>
                  <c:y val="-3.2407407407407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8E-4CD1-A8AD-40678062D7B9}"/>
                </c:ext>
              </c:extLst>
            </c:dLbl>
            <c:dLbl>
              <c:idx val="2"/>
              <c:layout>
                <c:manualLayout>
                  <c:x val="1.3888888888888888E-2"/>
                  <c:y val="-3.2407407407407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8E-4CD1-A8AD-40678062D7B9}"/>
                </c:ext>
              </c:extLst>
            </c:dLbl>
            <c:dLbl>
              <c:idx val="3"/>
              <c:layout>
                <c:manualLayout>
                  <c:x val="1.6666666666666566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8E-4CD1-A8AD-40678062D7B9}"/>
                </c:ext>
              </c:extLst>
            </c:dLbl>
            <c:dLbl>
              <c:idx val="4"/>
              <c:layout>
                <c:manualLayout>
                  <c:x val="1.666666666666666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8E-4CD1-A8AD-40678062D7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Сбербанк</c:v>
                </c:pt>
                <c:pt idx="1">
                  <c:v>Интер РАО</c:v>
                </c:pt>
                <c:pt idx="2">
                  <c:v>ГАЗПРОМ</c:v>
                </c:pt>
                <c:pt idx="3">
                  <c:v>ЛУКОЙЛ</c:v>
                </c:pt>
                <c:pt idx="4">
                  <c:v>МВидео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47.2</c:v>
                </c:pt>
                <c:pt idx="1">
                  <c:v>33.200000000000003</c:v>
                </c:pt>
                <c:pt idx="2">
                  <c:v>29.4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08E-4CD1-A8AD-40678062D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9816984"/>
        <c:axId val="519808360"/>
        <c:axId val="0"/>
      </c:bar3DChart>
      <c:catAx>
        <c:axId val="519816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808360"/>
        <c:crosses val="autoZero"/>
        <c:auto val="1"/>
        <c:lblAlgn val="ctr"/>
        <c:lblOffset val="100"/>
        <c:noMultiLvlLbl val="0"/>
      </c:catAx>
      <c:valAx>
        <c:axId val="51980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816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0.37083</cdr:x>
      <cdr:y>0.39063</cdr:y>
    </cdr:from>
    <cdr:to>
      <cdr:x>0.625</cdr:x>
      <cdr:y>0.6684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5451" y="1071563"/>
          <a:ext cx="1162049" cy="762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>
              <a:latin typeface="Times New Roman" panose="02020603050405020304" pitchFamily="18" charset="0"/>
              <a:cs typeface="Times New Roman" panose="02020603050405020304" pitchFamily="18" charset="0"/>
            </a:rPr>
            <a:t>303,4</a:t>
          </a:r>
          <a:r>
            <a:rPr lang="en-US" sz="16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 xmlns:a="http://schemas.openxmlformats.org/drawingml/2006/main">
          <a:pPr algn="ctr"/>
          <a:r>
            <a:rPr lang="ru-RU" sz="16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млрд руб</a:t>
          </a:r>
          <a:endParaRPr lang="ru-RU" sz="16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0.37083</cdr:x>
      <cdr:y>0.33855</cdr:y>
    </cdr:from>
    <cdr:to>
      <cdr:x>0.625</cdr:x>
      <cdr:y>0.61632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5435" y="928701"/>
          <a:ext cx="1162065" cy="761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70</a:t>
          </a:r>
        </a:p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выпусков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91236FF4-FA10-4377-A5E4-BD37CA32ABA1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3882E4FD-A3BA-4685-BC83-6DAA64A4F2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427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0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4BCD-10C8-42A5-ABBA-D5D1FBF78BB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14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1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7" y="4942103"/>
            <a:ext cx="5554662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0" y="1971675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4942103"/>
            <a:ext cx="3609974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5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0" y="4942103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5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88" y="3990975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4591050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50" y="1971675"/>
            <a:ext cx="26749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5" y="1971675"/>
            <a:ext cx="8440738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1971675"/>
            <a:ext cx="11325226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11325222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7" y="4010025"/>
            <a:ext cx="11325226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1971675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4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1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лайд с крупным показателем 2">
    <p:bg>
      <p:bgPr>
        <a:gradFill>
          <a:gsLst>
            <a:gs pos="100000">
              <a:schemeClr val="accent6"/>
            </a:gs>
            <a:gs pos="0">
              <a:schemeClr val="accent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88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49" y="1971675"/>
            <a:ext cx="5554662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0" y="1743075"/>
            <a:ext cx="5554662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88" y="3838574"/>
            <a:ext cx="5554662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3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49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299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39" y="3797299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39" y="6205566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0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797299"/>
            <a:ext cx="4592638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0" y="6205566"/>
            <a:ext cx="4592638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9" y="431800"/>
            <a:ext cx="3638390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88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Колонтитул раздела или подраздела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8" y="1971675"/>
            <a:ext cx="555466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1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3" y="1975652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8" y="431800"/>
            <a:ext cx="8439150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Колонтитул раздела или подраздела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4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B045B0-C148-4BCB-A129-CADC19CDA1E7}"/>
              </a:ext>
            </a:extLst>
          </p:cNvPr>
          <p:cNvCxnSpPr/>
          <p:nvPr userDrawn="1"/>
        </p:nvCxnSpPr>
        <p:spPr>
          <a:xfrm>
            <a:off x="433388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4"/>
            <a:ext cx="1237966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7">
          <p15:clr>
            <a:srgbClr val="F26B43"/>
          </p15:clr>
        </p15:guide>
        <p15:guide id="2" pos="7407">
          <p15:clr>
            <a:srgbClr val="F26B43"/>
          </p15:clr>
        </p15:guide>
        <p15:guide id="3" pos="273">
          <p15:clr>
            <a:srgbClr val="F26B43"/>
          </p15:clr>
        </p15:guide>
        <p15:guide id="4" orient="horz" pos="272">
          <p15:clr>
            <a:srgbClr val="F26B43"/>
          </p15:clr>
        </p15:guide>
        <p15:guide id="5" pos="879">
          <p15:clr>
            <a:srgbClr val="F26B43"/>
          </p15:clr>
        </p15:guide>
        <p15:guide id="6" pos="741">
          <p15:clr>
            <a:srgbClr val="F26B43"/>
          </p15:clr>
        </p15:guide>
        <p15:guide id="7" pos="1368">
          <p15:clr>
            <a:srgbClr val="F26B43"/>
          </p15:clr>
        </p15:guide>
        <p15:guide id="8" pos="1485">
          <p15:clr>
            <a:srgbClr val="F26B43"/>
          </p15:clr>
        </p15:guide>
        <p15:guide id="9" pos="1952">
          <p15:clr>
            <a:srgbClr val="F26B43"/>
          </p15:clr>
        </p15:guide>
        <p15:guide id="10" pos="2090">
          <p15:clr>
            <a:srgbClr val="F26B43"/>
          </p15:clr>
        </p15:guide>
        <p15:guide id="11" pos="2547">
          <p15:clr>
            <a:srgbClr val="F26B43"/>
          </p15:clr>
        </p15:guide>
        <p15:guide id="12" pos="2696">
          <p15:clr>
            <a:srgbClr val="F26B43"/>
          </p15:clr>
        </p15:guide>
        <p15:guide id="13" pos="3165">
          <p15:clr>
            <a:srgbClr val="F26B43"/>
          </p15:clr>
        </p15:guide>
        <p15:guide id="14" pos="3300">
          <p15:clr>
            <a:srgbClr val="F26B43"/>
          </p15:clr>
        </p15:guide>
        <p15:guide id="15" pos="3772">
          <p15:clr>
            <a:srgbClr val="F26B43"/>
          </p15:clr>
        </p15:guide>
        <p15:guide id="16" pos="3908">
          <p15:clr>
            <a:srgbClr val="F26B43"/>
          </p15:clr>
        </p15:guide>
        <p15:guide id="17" pos="4377">
          <p15:clr>
            <a:srgbClr val="F26B43"/>
          </p15:clr>
        </p15:guide>
        <p15:guide id="18" pos="4512">
          <p15:clr>
            <a:srgbClr val="F26B43"/>
          </p15:clr>
        </p15:guide>
        <p15:guide id="19" pos="4985">
          <p15:clr>
            <a:srgbClr val="F26B43"/>
          </p15:clr>
        </p15:guide>
        <p15:guide id="20" pos="5118">
          <p15:clr>
            <a:srgbClr val="F26B43"/>
          </p15:clr>
        </p15:guide>
        <p15:guide id="21" pos="5589">
          <p15:clr>
            <a:srgbClr val="F26B43"/>
          </p15:clr>
        </p15:guide>
        <p15:guide id="22" pos="5726">
          <p15:clr>
            <a:srgbClr val="F26B43"/>
          </p15:clr>
        </p15:guide>
        <p15:guide id="23" pos="6195">
          <p15:clr>
            <a:srgbClr val="F26B43"/>
          </p15:clr>
        </p15:guide>
        <p15:guide id="24" pos="6332">
          <p15:clr>
            <a:srgbClr val="F26B43"/>
          </p15:clr>
        </p15:guide>
        <p15:guide id="25" pos="6801">
          <p15:clr>
            <a:srgbClr val="F26B43"/>
          </p15:clr>
        </p15:guide>
        <p15:guide id="26" pos="6938">
          <p15:clr>
            <a:srgbClr val="F26B43"/>
          </p15:clr>
        </p15:guide>
        <p15:guide id="27" orient="horz" pos="2160">
          <p15:clr>
            <a:srgbClr val="F26B43"/>
          </p15:clr>
        </p15:guide>
        <p15:guide id="28" orient="horz" pos="696">
          <p15:clr>
            <a:srgbClr val="F26B43"/>
          </p15:clr>
        </p15:guide>
        <p15:guide id="29" orient="horz" pos="1242">
          <p15:clr>
            <a:srgbClr val="F26B43"/>
          </p15:clr>
        </p15:guide>
        <p15:guide id="30" orient="horz" pos="10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br.ru/press/event/?id=666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chart" Target="../charts/chart2.xml"/><Relationship Id="rId7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chart" Target="../charts/chart3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4698649A-7758-45EF-AF2D-2D0D63B918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488" y="3831758"/>
            <a:ext cx="4606623" cy="210090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ru-RU" sz="1600" dirty="0" smtClean="0"/>
              <a:t>Подходы по оценке сделок </a:t>
            </a:r>
            <a:r>
              <a:rPr lang="ru-RU" sz="1600" dirty="0" err="1" smtClean="0"/>
              <a:t>нпф</a:t>
            </a:r>
            <a:r>
              <a:rPr lang="ru-RU" sz="1600" dirty="0" smtClean="0"/>
              <a:t> с акциям </a:t>
            </a:r>
          </a:p>
          <a:p>
            <a:pPr algn="just">
              <a:lnSpc>
                <a:spcPct val="100000"/>
              </a:lnSpc>
            </a:pPr>
            <a:r>
              <a:rPr lang="ru-RU" sz="1000" dirty="0" smtClean="0"/>
              <a:t>На соответствие требованиям по фидуциарной ответственности</a:t>
            </a:r>
            <a:r>
              <a:rPr lang="ru-RU" sz="1600" dirty="0" smtClean="0"/>
              <a:t> 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B68B3-1134-454F-9198-1680EF4F71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6210" y="6286514"/>
            <a:ext cx="4062411" cy="276197"/>
          </a:xfrm>
        </p:spPr>
        <p:txBody>
          <a:bodyPr/>
          <a:lstStyle/>
          <a:p>
            <a:r>
              <a:rPr lang="ru-RU" dirty="0" smtClean="0"/>
              <a:t>2020 </a:t>
            </a:r>
            <a:r>
              <a:rPr lang="ru-RU" dirty="0"/>
              <a:t>г.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 r="48921" b="10569"/>
          <a:stretch/>
        </p:blipFill>
        <p:spPr>
          <a:xfrm>
            <a:off x="6067962" y="0"/>
            <a:ext cx="6121242" cy="68538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25520" y="5420830"/>
            <a:ext cx="4891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Департамент </a:t>
            </a:r>
            <a:r>
              <a:rPr lang="ru-RU" sz="1600" dirty="0" smtClean="0">
                <a:solidFill>
                  <a:schemeClr val="bg1"/>
                </a:solidFill>
              </a:rPr>
              <a:t>инвестиционных финансовых посредников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Восполнение ущерба для </a:t>
            </a:r>
            <a:r>
              <a:rPr lang="ru-RU" dirty="0" smtClean="0"/>
              <a:t>сделок </a:t>
            </a:r>
            <a:br>
              <a:rPr lang="ru-RU" dirty="0" smtClean="0"/>
            </a:br>
            <a:r>
              <a:rPr lang="ru-RU" b="1" dirty="0" smtClean="0"/>
              <a:t>на неактивном </a:t>
            </a:r>
            <a:r>
              <a:rPr lang="ru-RU" b="1" dirty="0"/>
              <a:t>рынке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433387" y="3157205"/>
            <a:ext cx="5207948" cy="66185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2272644"/>
            <a:ext cx="67716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=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– размер отрицательной финансовой разницы по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сделке;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16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Рs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фактической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сделки с акциями, по итогам рассмотрения которой принято решение о её несоответствии наилучшим доступным для НПФ условиям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450215" algn="just">
              <a:lnSpc>
                <a:spcPct val="150000"/>
              </a:lnSpc>
            </a:pP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цена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акции, рассчитанная на основе корректного расчета справедливой стоимости актива по состоянию на дату сделки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1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-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ценных бумаг в рамках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сделки</a:t>
            </a: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endParaRPr lang="en-US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размер отрицательной финансовой разницы также начисляется недополученный доход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450215" algn="just">
              <a:lnSpc>
                <a:spcPct val="150000"/>
              </a:lnSpc>
            </a:pPr>
            <a:endParaRPr lang="ru-RU" sz="1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47" y="2493818"/>
            <a:ext cx="5024656" cy="2832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loud Callout 6"/>
          <p:cNvSpPr/>
          <p:nvPr/>
        </p:nvSpPr>
        <p:spPr>
          <a:xfrm>
            <a:off x="9963058" y="2026459"/>
            <a:ext cx="2102032" cy="1184385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Где-то еще там % были…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Расчет </a:t>
            </a:r>
            <a:r>
              <a:rPr lang="ru-RU" dirty="0" smtClean="0"/>
              <a:t>суммы </a:t>
            </a:r>
            <a:r>
              <a:rPr lang="ru-RU" dirty="0"/>
              <a:t>средств, подлежащих </a:t>
            </a:r>
            <a:r>
              <a:rPr lang="ru-RU" dirty="0" smtClean="0"/>
              <a:t>восполнению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433387" y="3157205"/>
            <a:ext cx="5207948" cy="66185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2133310"/>
            <a:ext cx="6129746" cy="452431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 (1 + </a:t>
            </a:r>
            <a:r>
              <a:rPr lang="ru-RU" sz="1600" i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Rgov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t/365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средств, подлежащих восполнению.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– размер отрицательной финансовой разницы по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сделке.</a:t>
            </a:r>
            <a:endParaRPr lang="ru-RU" sz="16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i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Rgov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значение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КБД ГЦБ на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дату заключения сделки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периода, соответствующего временному интервалу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 датой заключения сделки и датой получения поднадзорной организацией информации о расчете суммы, подлежащей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восполнению.</a:t>
            </a:r>
            <a:endParaRPr lang="en-US" sz="1600" i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en-US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дней между </a:t>
            </a:r>
            <a:r>
              <a:rPr lang="ru-RU" sz="16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датой заключения сделки и датой получения поднадзорной организацией информации о расчете суммы, подлежащей </a:t>
            </a:r>
            <a:r>
              <a:rPr lang="ru-RU" sz="16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восполнению.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9" b="13089"/>
          <a:stretch>
            <a:fillRect/>
          </a:stretch>
        </p:blipFill>
        <p:spPr>
          <a:xfrm>
            <a:off x="6885928" y="2802766"/>
            <a:ext cx="4872683" cy="239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33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ABAE4F8B-A60E-43F7-8C70-C78DC0541A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03949" y="5634446"/>
            <a:ext cx="5507892" cy="252549"/>
          </a:xfrm>
        </p:spPr>
        <p:txBody>
          <a:bodyPr/>
          <a:lstStyle/>
          <a:p>
            <a:pPr algn="just"/>
            <a:r>
              <a:rPr lang="ru-RU" sz="1200" dirty="0"/>
              <a:t>Департамент инвестиционных финансовых посредников </a:t>
            </a:r>
            <a:endParaRPr lang="ru-RU" sz="1200" dirty="0" smtClean="0"/>
          </a:p>
          <a:p>
            <a:pPr algn="just"/>
            <a:endParaRPr lang="ru-RU" sz="1200" b="1" dirty="0">
              <a:latin typeface="Arial"/>
              <a:cs typeface="Arial"/>
            </a:endParaRPr>
          </a:p>
          <a:p>
            <a:pPr algn="just"/>
            <a:endParaRPr lang="ru-RU" sz="900" b="1" dirty="0" smtClean="0">
              <a:latin typeface="Arial"/>
              <a:cs typeface="Arial"/>
            </a:endParaRPr>
          </a:p>
          <a:p>
            <a:pPr algn="just"/>
            <a:r>
              <a:rPr lang="ru-RU" sz="900" b="1" dirty="0" smtClean="0">
                <a:latin typeface="Arial"/>
                <a:cs typeface="Arial"/>
              </a:rPr>
              <a:t>Скобелин </a:t>
            </a:r>
            <a:r>
              <a:rPr lang="ru-RU" sz="900" b="1" dirty="0">
                <a:latin typeface="Arial"/>
                <a:cs typeface="Arial"/>
              </a:rPr>
              <a:t>Олег</a:t>
            </a:r>
            <a:endParaRPr lang="ru-RU" sz="900" dirty="0">
              <a:latin typeface="Arial"/>
              <a:cs typeface="Arial"/>
            </a:endParaRPr>
          </a:p>
          <a:p>
            <a:pPr algn="just"/>
            <a:r>
              <a:rPr lang="ru-RU" sz="900" dirty="0"/>
              <a:t>Консультант</a:t>
            </a:r>
          </a:p>
          <a:p>
            <a:pPr algn="just"/>
            <a:r>
              <a:rPr lang="en-US" sz="900" dirty="0">
                <a:latin typeface="Arial"/>
                <a:cs typeface="Arial"/>
              </a:rPr>
              <a:t>e</a:t>
            </a:r>
            <a:r>
              <a:rPr lang="ru-RU" sz="900" dirty="0">
                <a:latin typeface="Arial"/>
                <a:cs typeface="Arial"/>
              </a:rPr>
              <a:t>-</a:t>
            </a:r>
            <a:r>
              <a:rPr lang="en-US" sz="900" dirty="0">
                <a:latin typeface="Arial"/>
                <a:cs typeface="Arial"/>
              </a:rPr>
              <a:t>mail</a:t>
            </a:r>
            <a:r>
              <a:rPr lang="ru-RU" sz="900" dirty="0">
                <a:latin typeface="Arial"/>
                <a:cs typeface="Arial"/>
              </a:rPr>
              <a:t>: </a:t>
            </a:r>
            <a:r>
              <a:rPr lang="en-US" sz="900" dirty="0" err="1">
                <a:latin typeface="Arial"/>
                <a:cs typeface="Arial"/>
              </a:rPr>
              <a:t>skobelinoi</a:t>
            </a:r>
            <a:r>
              <a:rPr lang="ru-RU" sz="900" dirty="0">
                <a:latin typeface="Arial"/>
                <a:cs typeface="Arial"/>
              </a:rPr>
              <a:t>@</a:t>
            </a:r>
            <a:r>
              <a:rPr lang="en-US" sz="900" dirty="0" err="1">
                <a:latin typeface="Arial"/>
                <a:cs typeface="Arial"/>
              </a:rPr>
              <a:t>cbr</a:t>
            </a:r>
            <a:r>
              <a:rPr lang="ru-RU" sz="900" dirty="0">
                <a:latin typeface="Arial"/>
                <a:cs typeface="Arial"/>
              </a:rPr>
              <a:t>.</a:t>
            </a:r>
            <a:r>
              <a:rPr lang="en-US" sz="900" dirty="0" err="1">
                <a:latin typeface="Arial"/>
                <a:cs typeface="Arial"/>
              </a:rPr>
              <a:t>ru</a:t>
            </a:r>
            <a:endParaRPr lang="ru-RU" sz="900" dirty="0">
              <a:latin typeface="Arial"/>
              <a:cs typeface="Arial"/>
            </a:endParaRPr>
          </a:p>
          <a:p>
            <a:pPr algn="just"/>
            <a:r>
              <a:rPr lang="ru-RU" sz="900" dirty="0"/>
              <a:t>Тел.: +7 (495) 771-99-99 (доб. 7-48-96)</a:t>
            </a:r>
            <a:endParaRPr lang="en-US" sz="900" dirty="0"/>
          </a:p>
          <a:p>
            <a:pPr algn="just"/>
            <a:endParaRPr lang="ru-RU" sz="900" dirty="0" smtClean="0"/>
          </a:p>
          <a:p>
            <a:pPr algn="just"/>
            <a:endParaRPr lang="en-US" sz="900" dirty="0"/>
          </a:p>
          <a:p>
            <a:pPr algn="just"/>
            <a:r>
              <a:rPr lang="ru-RU" sz="900" b="1" dirty="0" smtClean="0">
                <a:latin typeface="Arial"/>
                <a:cs typeface="Arial"/>
              </a:rPr>
              <a:t>Пастуханов Александр</a:t>
            </a:r>
            <a:endParaRPr lang="ru-RU" sz="900" b="1" dirty="0">
              <a:latin typeface="Arial"/>
              <a:cs typeface="Arial"/>
            </a:endParaRPr>
          </a:p>
          <a:p>
            <a:pPr algn="just"/>
            <a:r>
              <a:rPr lang="ru-RU" sz="900" dirty="0" smtClean="0"/>
              <a:t>главный </a:t>
            </a:r>
            <a:r>
              <a:rPr lang="ru-RU" sz="900" dirty="0"/>
              <a:t>эксперт</a:t>
            </a:r>
          </a:p>
          <a:p>
            <a:pPr algn="just"/>
            <a:r>
              <a:rPr lang="en-US" sz="900" dirty="0">
                <a:latin typeface="Arial"/>
                <a:cs typeface="Arial"/>
              </a:rPr>
              <a:t>E-mail: pastukhanovae@cbr.ru</a:t>
            </a:r>
          </a:p>
          <a:p>
            <a:pPr algn="just"/>
            <a:r>
              <a:rPr lang="ru-RU" sz="900" dirty="0">
                <a:latin typeface="Arial"/>
                <a:cs typeface="Arial"/>
              </a:rPr>
              <a:t>Тел.: +7 (495) 771-99-99 (доб. </a:t>
            </a:r>
            <a:r>
              <a:rPr lang="ru-RU" sz="900" dirty="0"/>
              <a:t>7-4</a:t>
            </a:r>
            <a:r>
              <a:rPr lang="en-US" sz="900" dirty="0"/>
              <a:t>3</a:t>
            </a:r>
            <a:r>
              <a:rPr lang="ru-RU" sz="900" dirty="0"/>
              <a:t>-</a:t>
            </a:r>
            <a:r>
              <a:rPr lang="en-US" sz="900" dirty="0"/>
              <a:t>17</a:t>
            </a:r>
            <a:r>
              <a:rPr lang="ru-RU" sz="900" dirty="0">
                <a:latin typeface="Arial"/>
                <a:cs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021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3"/>
          </a:xfrm>
        </p:spPr>
        <p:txBody>
          <a:bodyPr/>
          <a:lstStyle/>
          <a:p>
            <a:pPr algn="ctr"/>
            <a:r>
              <a:rPr lang="ru-RU" dirty="0"/>
              <a:t>Используемые сокращения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433388" y="1807749"/>
            <a:ext cx="11325224" cy="4371030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ПФИ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производные финансовые инструменты;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ДПНП – Департамент противодействия недобросовестным практикам Банка России;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 – служба анализа рисков Банка России;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НПФ – негосударственный пенсионный фонд;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НДУ – наилучшие доступные условия (п. 2.1 ст.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07.05.1998 N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75-ФЗ «О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негосударственных пенсионных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фондах»;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ФСО – федеральные стандарты оценки;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МСО – международные стандарты оценки;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МСФО 13 - Международный стандарт финансовой отчетности (IFRS) 13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«Оценка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справедливой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стоимости»;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КБД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ГЦБ – кривая бескупонной доходности государственных ценных бумаг, рассчитываемая Московской биржей.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CFA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 Chartered Financial Analyst Program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– free-float, 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ценных бумаг в свободном </a:t>
            </a:r>
            <a:r>
              <a:rPr lang="ru-RU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обращении</a:t>
            </a: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3387" y="1107506"/>
            <a:ext cx="11325225" cy="606993"/>
          </a:xfrm>
        </p:spPr>
        <p:txBody>
          <a:bodyPr/>
          <a:lstStyle/>
          <a:p>
            <a:pPr algn="ctr"/>
            <a:r>
              <a:rPr lang="ru-RU" dirty="0" smtClean="0"/>
              <a:t>Критерии для определения активного рынка</a:t>
            </a:r>
            <a:r>
              <a:rPr lang="en-US" dirty="0" smtClean="0"/>
              <a:t>*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3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7494"/>
              </p:ext>
            </p:extLst>
          </p:nvPr>
        </p:nvGraphicFramePr>
        <p:xfrm>
          <a:off x="433385" y="1989099"/>
          <a:ext cx="4033107" cy="47290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0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 ДПНП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обыкновенным акциям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000 000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акциям,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000 000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дней за месяц, в которые совершаются сделки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6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сделок в течение торгового дня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сделок РЕПО в течение месяца,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755179262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сделок РЕПО по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обыкновенными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акциям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 рублях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745393649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сделок РЕПО по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акциям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рублях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3 000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4229745002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ПФИ на акции </a:t>
                      </a:r>
                      <a:r>
                        <a:rPr lang="ru-RU" sz="9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(при отсутствии сделок РЕПО)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имеется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52571487"/>
                  </a:ext>
                </a:extLst>
              </a:tr>
            </a:tbl>
          </a:graphicData>
        </a:graphic>
      </p:graphicFrame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8994531" y="1563904"/>
            <a:ext cx="2764080" cy="4371030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</a:t>
            </a:r>
            <a:r>
              <a:rPr lang="en-US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free-float)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оценивается на каждый день по методике </a:t>
            </a:r>
            <a:r>
              <a:rPr lang="ru-RU" sz="14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МосБиржи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endParaRPr lang="ru-RU" sz="14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качестве альтернативного варианта в роли критерия отнесения рынка акций к активному можно использовать принадлежность к первому котировальному списку.</a:t>
            </a: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202" y="5565602"/>
            <a:ext cx="72661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Критерии активного рынка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подготовлены на основании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доклада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Банка России </a:t>
            </a:r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«О подходах к оценке </a:t>
            </a:r>
            <a:r>
              <a:rPr lang="ru-RU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активности рынков акций, обращающихся на российских организованных торгах»</a:t>
            </a:r>
          </a:p>
          <a:p>
            <a:pPr algn="just"/>
            <a:r>
              <a:rPr lang="ru-RU" sz="1400" i="1" dirty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http://cbr.ru/press/event/?id=6662</a:t>
            </a:r>
            <a:endParaRPr lang="ru-RU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40025"/>
              </p:ext>
            </p:extLst>
          </p:nvPr>
        </p:nvGraphicFramePr>
        <p:xfrm>
          <a:off x="4943340" y="2322895"/>
          <a:ext cx="3867787" cy="23645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1426">
                  <a:extLst>
                    <a:ext uri="{9D8B030D-6E8A-4147-A177-3AD203B41FA5}">
                      <a16:colId xmlns:a16="http://schemas.microsoft.com/office/drawing/2014/main" val="171876885"/>
                    </a:ext>
                  </a:extLst>
                </a:gridCol>
                <a:gridCol w="1846361">
                  <a:extLst>
                    <a:ext uri="{9D8B030D-6E8A-4147-A177-3AD203B41FA5}">
                      <a16:colId xmlns:a16="http://schemas.microsoft.com/office/drawing/2014/main" val="3126533767"/>
                    </a:ext>
                  </a:extLst>
                </a:gridCol>
              </a:tblGrid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 ДПНП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Количественное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2088236391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сделок в течение дня в % от V эмиссии,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скорректированной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FF, в рублях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949577755"/>
                  </a:ext>
                </a:extLst>
              </a:tr>
              <a:tr h="44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по сделкам в % от количества акций в свободном обращении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0,001%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2143206068"/>
                  </a:ext>
                </a:extLst>
              </a:tr>
              <a:tr h="265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FF 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количества акций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extLst>
                  <a:ext uri="{0D108BD9-81ED-4DB2-BD59-A6C34878D82A}">
                    <a16:rowId xmlns:a16="http://schemas.microsoft.com/office/drawing/2014/main" val="141814141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7854" y="1614956"/>
            <a:ext cx="3464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Абсолютные показатели</a:t>
            </a:r>
            <a:endParaRPr lang="ru-RU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27149" y="1653162"/>
            <a:ext cx="368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Относительные показатели</a:t>
            </a:r>
          </a:p>
        </p:txBody>
      </p:sp>
    </p:spTree>
    <p:extLst>
      <p:ext uri="{BB962C8B-B14F-4D97-AF65-F5344CB8AC3E}">
        <p14:creationId xmlns:p14="http://schemas.microsoft.com/office/powerpoint/2010/main" val="14344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77719"/>
              </p:ext>
            </p:extLst>
          </p:nvPr>
        </p:nvGraphicFramePr>
        <p:xfrm>
          <a:off x="170611" y="5027294"/>
          <a:ext cx="4273293" cy="1778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8281">
                  <a:extLst>
                    <a:ext uri="{9D8B030D-6E8A-4147-A177-3AD203B41FA5}">
                      <a16:colId xmlns:a16="http://schemas.microsoft.com/office/drawing/2014/main" val="171876885"/>
                    </a:ext>
                  </a:extLst>
                </a:gridCol>
                <a:gridCol w="838753">
                  <a:extLst>
                    <a:ext uri="{9D8B030D-6E8A-4147-A177-3AD203B41FA5}">
                      <a16:colId xmlns:a16="http://schemas.microsoft.com/office/drawing/2014/main" val="3126533767"/>
                    </a:ext>
                  </a:extLst>
                </a:gridCol>
                <a:gridCol w="838753">
                  <a:extLst>
                    <a:ext uri="{9D8B030D-6E8A-4147-A177-3AD203B41FA5}">
                      <a16:colId xmlns:a16="http://schemas.microsoft.com/office/drawing/2014/main" val="464034985"/>
                    </a:ext>
                  </a:extLst>
                </a:gridCol>
                <a:gridCol w="838753">
                  <a:extLst>
                    <a:ext uri="{9D8B030D-6E8A-4147-A177-3AD203B41FA5}">
                      <a16:colId xmlns:a16="http://schemas.microsoft.com/office/drawing/2014/main" val="1967377320"/>
                    </a:ext>
                  </a:extLst>
                </a:gridCol>
                <a:gridCol w="838753">
                  <a:extLst>
                    <a:ext uri="{9D8B030D-6E8A-4147-A177-3AD203B41FA5}">
                      <a16:colId xmlns:a16="http://schemas.microsoft.com/office/drawing/2014/main" val="3933352406"/>
                    </a:ext>
                  </a:extLst>
                </a:gridCol>
              </a:tblGrid>
              <a:tr h="33840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Рынок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Сделки, тысяч шт.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Торговые заявки, тысяч шт.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57649"/>
                  </a:ext>
                </a:extLst>
              </a:tr>
              <a:tr h="338405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06" marR="49006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сработал триггер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сработал триггер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236391"/>
                  </a:ext>
                </a:extLst>
              </a:tr>
              <a:tr h="3688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Активный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15,3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93,6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3206068"/>
                  </a:ext>
                </a:extLst>
              </a:tr>
              <a:tr h="33840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Неактив</a:t>
                      </a:r>
                      <a:r>
                        <a:rPr lang="en-US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36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8141419"/>
                  </a:ext>
                </a:extLst>
              </a:tr>
              <a:tr h="2559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3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3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3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RU" sz="36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2973863"/>
                  </a:ext>
                </a:extLst>
              </a:tr>
            </a:tbl>
          </a:graphicData>
        </a:graphic>
      </p:graphicFrame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06276" y="885742"/>
            <a:ext cx="11325225" cy="518563"/>
          </a:xfrm>
        </p:spPr>
        <p:txBody>
          <a:bodyPr/>
          <a:lstStyle/>
          <a:p>
            <a:pPr algn="ctr"/>
            <a:r>
              <a:rPr lang="ru-RU" dirty="0" smtClean="0"/>
              <a:t>Статистика сделок НПФ с акциями с 18.03.2018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449534"/>
              </p:ext>
            </p:extLst>
          </p:nvPr>
        </p:nvGraphicFramePr>
        <p:xfrm>
          <a:off x="4613892" y="1580863"/>
          <a:ext cx="3620386" cy="25888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20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21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Эмитенты, сделки с акциями которых совершались НПФ на неактивном рынке</a:t>
                      </a:r>
                      <a:endParaRPr lang="ru-RU" sz="11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НПК ОВК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РГС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Сафмар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Газкон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Газ-Тек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ТГК-14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РуссНефть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Газпром нефть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Акрон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РусОлово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Селигдар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МРСК Урала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455775859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538635" y="1362199"/>
            <a:ext cx="3831245" cy="1139863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ТОП-5 эмитентов по обороту, сделки с акциями которых заключены НПФ на </a:t>
            </a:r>
            <a:r>
              <a:rPr lang="ru-RU" sz="1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активном </a:t>
            </a:r>
            <a:r>
              <a:rPr lang="ru-RU" sz="1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рынке</a:t>
            </a:r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млрд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625871"/>
              </p:ext>
            </p:extLst>
          </p:nvPr>
        </p:nvGraphicFramePr>
        <p:xfrm>
          <a:off x="7812554" y="3873849"/>
          <a:ext cx="4577863" cy="289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5380120"/>
              </p:ext>
            </p:extLst>
          </p:nvPr>
        </p:nvGraphicFramePr>
        <p:xfrm>
          <a:off x="7898506" y="1264490"/>
          <a:ext cx="4405957" cy="2621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2931"/>
              </p:ext>
            </p:extLst>
          </p:nvPr>
        </p:nvGraphicFramePr>
        <p:xfrm>
          <a:off x="4613892" y="4179946"/>
          <a:ext cx="3620386" cy="243640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20386">
                  <a:extLst>
                    <a:ext uri="{9D8B030D-6E8A-4147-A177-3AD203B41FA5}">
                      <a16:colId xmlns:a16="http://schemas.microsoft.com/office/drawing/2014/main" val="1849561798"/>
                    </a:ext>
                  </a:extLst>
                </a:gridCol>
              </a:tblGrid>
              <a:tr h="1098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НМТП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352095075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Селигдар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310442314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Мегафон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774071944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Соллерс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006057890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ОАК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480384195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Соликамский Магниевый Завод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3813163215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ЭнергоСбытКомп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3977795591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ГенерКомп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65544504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Курганская </a:t>
                      </a:r>
                      <a:r>
                        <a:rPr lang="ru-RU" sz="120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ГенерКомп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90466127"/>
                  </a:ext>
                </a:extLst>
              </a:tr>
              <a:tr h="164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Саратовэнерго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528165099"/>
                  </a:ext>
                </a:extLst>
              </a:tr>
              <a:tr h="164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2012141430"/>
                  </a:ext>
                </a:extLst>
              </a:tr>
              <a:tr h="164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Саратовэнерго ап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3912304886"/>
                  </a:ext>
                </a:extLst>
              </a:tr>
              <a:tr h="907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ЧТПЗ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36" marR="4536" marT="4536" marB="0"/>
                </a:tc>
                <a:extLst>
                  <a:ext uri="{0D108BD9-81ED-4DB2-BD59-A6C34878D82A}">
                    <a16:rowId xmlns:a16="http://schemas.microsoft.com/office/drawing/2014/main" val="1259617925"/>
                  </a:ext>
                </a:extLst>
              </a:tr>
            </a:tbl>
          </a:graphicData>
        </a:graphic>
      </p:graphicFrame>
      <p:sp>
        <p:nvSpPr>
          <p:cNvPr id="19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22121" y="4770460"/>
            <a:ext cx="4596746" cy="38929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сделок и торговых заявок НПФ</a:t>
            </a:r>
          </a:p>
          <a:p>
            <a:pPr algn="ctr">
              <a:spcAft>
                <a:spcPts val="60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0320168"/>
              </p:ext>
            </p:extLst>
          </p:nvPr>
        </p:nvGraphicFramePr>
        <p:xfrm>
          <a:off x="85405" y="2123323"/>
          <a:ext cx="4358499" cy="2314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3" y="4154478"/>
            <a:ext cx="667157" cy="275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79" y="4126770"/>
            <a:ext cx="539868" cy="399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21224" r="21669" b="20937"/>
          <a:stretch/>
        </p:blipFill>
        <p:spPr>
          <a:xfrm>
            <a:off x="1940079" y="4085119"/>
            <a:ext cx="720436" cy="4341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-969" r="19292" b="20545"/>
          <a:stretch/>
        </p:blipFill>
        <p:spPr>
          <a:xfrm>
            <a:off x="1243280" y="4051777"/>
            <a:ext cx="591128" cy="496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5" y="4082953"/>
            <a:ext cx="589177" cy="5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3726" y="1009874"/>
            <a:ext cx="11325225" cy="606994"/>
          </a:xfrm>
        </p:spPr>
        <p:txBody>
          <a:bodyPr/>
          <a:lstStyle/>
          <a:p>
            <a:pPr algn="ctr"/>
            <a:r>
              <a:rPr lang="ru-RU" dirty="0" smtClean="0"/>
              <a:t>Триггеры для выявления сделок с признаками нарушений</a:t>
            </a:r>
            <a:r>
              <a:rPr lang="en-US" dirty="0" smtClean="0"/>
              <a:t> </a:t>
            </a:r>
            <a:r>
              <a:rPr lang="ru-RU" dirty="0" smtClean="0"/>
              <a:t>НДУ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/>
              <a:t>на активном </a:t>
            </a:r>
            <a:r>
              <a:rPr lang="ru-RU" b="1" dirty="0" smtClean="0"/>
              <a:t>рынке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: скругленные углы 5">
                <a:extLst>
                  <a:ext uri="{FF2B5EF4-FFF2-40B4-BE49-F238E27FC236}">
                    <a16:creationId xmlns:a16="http://schemas.microsoft.com/office/drawing/2014/main" id="{6C38249E-9111-4FA6-9C60-FEE1499145B6}"/>
                  </a:ext>
                </a:extLst>
              </p:cNvPr>
              <p:cNvSpPr/>
              <p:nvPr/>
            </p:nvSpPr>
            <p:spPr>
              <a:xfrm>
                <a:off x="189690" y="3890985"/>
                <a:ext cx="5850892" cy="661852"/>
              </a:xfrm>
              <a:prstGeom prst="roundRect">
                <a:avLst>
                  <a:gd name="adj" fmla="val 745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Значение стандартизированной оценки, рассчитанное по цене сделки, находится за пределами интервал от -</a:t>
                </a:r>
                <a:r>
                  <a:rPr lang="en-US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до </a:t>
                </a:r>
                <a:r>
                  <a:rPr lang="en-US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Aft>
                    <a:spcPts val="600"/>
                  </a:spcAft>
                </a:pPr>
                <a:endParaRPr lang="ru-RU" sz="1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sz="1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−</m:t>
                          </m:r>
                          <m:r>
                            <a:rPr lang="en-US" sz="1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𝑀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σ</m:t>
                          </m:r>
                        </m:den>
                      </m:f>
                    </m:oMath>
                  </m:oMathPara>
                </a14:m>
                <a:endParaRPr lang="en-US" sz="1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sz="1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– цена сделки, заключенной за счет средств пенсионных накоплений и пенсионных резервов НПФ;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ru-RU" sz="1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 – значение средневзвешенной цены, рассчитываемой </a:t>
                </a:r>
                <a:r>
                  <a:rPr lang="ru-RU" sz="10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</a:t>
                </a:r>
                <a:r>
                  <a:rPr lang="ru-RU" sz="1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итогам торгового </a:t>
                </a:r>
                <a:r>
                  <a:rPr lang="ru-RU" sz="10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периода;</a:t>
                </a:r>
                <a:endParaRPr lang="ru-RU" sz="1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sz="1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 – значение взвешенного </a:t>
                </a:r>
                <a:r>
                  <a:rPr lang="ru-RU" sz="10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среднего </a:t>
                </a:r>
                <a:r>
                  <a:rPr lang="ru-RU" sz="1000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квадратического</a:t>
                </a:r>
                <a:r>
                  <a:rPr lang="ru-RU" sz="10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отклонения цены по итогам торгового периода.</a:t>
                </a:r>
              </a:p>
              <a:p>
                <a:pPr algn="just">
                  <a:spcAft>
                    <a:spcPts val="600"/>
                  </a:spcAft>
                </a:pPr>
                <a:endParaRPr lang="en-US" sz="1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Выражает отклонение цены конкретной сделки от среднего значения цены с учетом волатильности. </a:t>
                </a:r>
                <a:r>
                  <a:rPr lang="ru-RU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 умолчанию М и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σ рассчитываются на часовых интервалах, но в случае резких колебаний рынка рассматривается возможность сужения временного интервала для расчета М </a:t>
                </a:r>
                <a:r>
                  <a:rPr lang="ru-RU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σ</a:t>
                </a:r>
                <a:endParaRPr lang="ru-RU" sz="14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endParaRPr lang="ru-RU" sz="1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2. На один НПФ приходится 25% и более </a:t>
                </a:r>
                <a:r>
                  <a:rPr lang="ru-RU" sz="140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от </a:t>
                </a:r>
                <a:r>
                  <a:rPr lang="ru-RU" sz="140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дневного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объема торгов с акциями одного выпуска.</a:t>
                </a:r>
              </a:p>
              <a:p>
                <a:pPr algn="just">
                  <a:spcAft>
                    <a:spcPts val="600"/>
                  </a:spcAft>
                </a:pPr>
                <a:endParaRPr lang="en-US" sz="1000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3.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Поступление информации от ДПНП о заключении </a:t>
                </a:r>
                <a:r>
                  <a:rPr lang="ru-RU" sz="1400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манипулятивных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сделок с участием НПФ</a:t>
                </a:r>
                <a:r>
                  <a:rPr lang="ru-RU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его УК 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лицами</a:t>
                </a:r>
                <a:r>
                  <a:rPr lang="ru-RU" sz="1400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которые входят с ними в группу</a:t>
                </a:r>
                <a:r>
                  <a:rPr lang="ru-RU" sz="1400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14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8" name="Прямоугольник: скругленные углы 5">
                <a:extLst>
                  <a:ext uri="{FF2B5EF4-FFF2-40B4-BE49-F238E27FC236}">
                    <a16:creationId xmlns:a16="http://schemas.microsoft.com/office/drawing/2014/main" id="{6C38249E-9111-4FA6-9C60-FEE149914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0" y="3890985"/>
                <a:ext cx="5850892" cy="661852"/>
              </a:xfrm>
              <a:prstGeom prst="roundRect">
                <a:avLst>
                  <a:gd name="adj" fmla="val 7454"/>
                </a:avLst>
              </a:prstGeom>
              <a:blipFill>
                <a:blip r:embed="rId3"/>
                <a:stretch>
                  <a:fillRect t="-302752" b="-3596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12" y="2221290"/>
            <a:ext cx="5400539" cy="333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04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Триггеры для </a:t>
            </a:r>
            <a:r>
              <a:rPr lang="ru-RU" dirty="0" smtClean="0"/>
              <a:t>выявления сделок с признаками нарушений НДУ на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 smtClean="0"/>
              <a:t>неактивном рынке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1160586" y="2822331"/>
            <a:ext cx="5158888" cy="252339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Сделка заключена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неактивном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рынке</a:t>
            </a: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информации от ДПНП о заключении </a:t>
            </a:r>
            <a:r>
              <a:rPr lang="ru-RU" sz="2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манипулятивных</a:t>
            </a:r>
            <a:r>
              <a:rPr lang="ru-RU" sz="2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сделок с участием НПФ и/или УК НПФ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сделки покупки в рамках одной торговой заявки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 100 тысяч рублей</a:t>
            </a: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>
              <a:spcAft>
                <a:spcPts val="600"/>
              </a:spcAft>
            </a:pPr>
            <a:endParaRPr lang="ru-RU" sz="2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ru-R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Сделка автоматически попадает в периметр анализа</a:t>
            </a:r>
            <a:endParaRPr lang="ru-RU" sz="2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94" y="2517683"/>
            <a:ext cx="4949417" cy="2637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&quot;No&quot; Symbol 1"/>
          <p:cNvSpPr/>
          <p:nvPr/>
        </p:nvSpPr>
        <p:spPr>
          <a:xfrm>
            <a:off x="433387" y="5750859"/>
            <a:ext cx="727198" cy="715666"/>
          </a:xfrm>
          <a:prstGeom prst="noSmoking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133360" y="5267282"/>
            <a:ext cx="1213339" cy="483577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7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30103" y="914076"/>
            <a:ext cx="11325225" cy="606994"/>
          </a:xfrm>
        </p:spPr>
        <p:txBody>
          <a:bodyPr/>
          <a:lstStyle/>
          <a:p>
            <a:pPr algn="ctr"/>
            <a:r>
              <a:rPr lang="ru-RU" dirty="0" smtClean="0"/>
              <a:t>Порядок рассмотрения сделок, заключенных на</a:t>
            </a:r>
            <a:r>
              <a:rPr lang="en-US" dirty="0"/>
              <a:t/>
            </a:r>
            <a:br>
              <a:rPr lang="en-US" dirty="0"/>
            </a:br>
            <a:r>
              <a:rPr lang="ru-RU" b="1" dirty="0" smtClean="0"/>
              <a:t>неактивном рынке</a:t>
            </a:r>
            <a:r>
              <a:rPr lang="en-US" b="1" dirty="0" smtClean="0"/>
              <a:t>: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r="7172"/>
          <a:stretch>
            <a:fillRect/>
          </a:stretch>
        </p:blipFill>
        <p:spPr>
          <a:xfrm>
            <a:off x="7643750" y="2259623"/>
            <a:ext cx="4211578" cy="3376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105508" y="1877652"/>
            <a:ext cx="7288823" cy="441764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Запрашиваются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расчет справедливой стоимости актива (отчет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оценке, </a:t>
            </a:r>
            <a:r>
              <a:rPr lang="en-US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DCF,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мультипликаторы и т.д.)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пояснения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НПФ;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Рассматривается 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расчета справедливой стоимости;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выявлении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несоответствий общепринятым практикам оценки (ФСО, МСО, МСФО 13, </a:t>
            </a:r>
            <a:r>
              <a:rPr lang="en-US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CFA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стоимости соответствующего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актива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направляется требование о 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перерасчете справедливой стоимости актива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Полученное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основании скорректированного расчета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значение цены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акции используется для определения размера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суммы возмещения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77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3386" y="919564"/>
            <a:ext cx="11325225" cy="606994"/>
          </a:xfrm>
        </p:spPr>
        <p:txBody>
          <a:bodyPr/>
          <a:lstStyle/>
          <a:p>
            <a:pPr algn="ctr"/>
            <a:r>
              <a:rPr lang="ru-RU" dirty="0" smtClean="0"/>
              <a:t>Проверка запрошенных документов на адекватность </a:t>
            </a:r>
            <a:br>
              <a:rPr lang="ru-RU" dirty="0" smtClean="0"/>
            </a:br>
            <a:r>
              <a:rPr lang="ru-RU" dirty="0" smtClean="0"/>
              <a:t>(основные направления)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8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195386" y="2209831"/>
            <a:ext cx="8484576" cy="3854145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вводных параметров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допущений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дисконтирования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её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компонентов</a:t>
            </a:r>
            <a:r>
              <a:rPr lang="en-US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проверка соответствия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ставки дисконтирования виду денежного 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потока);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обоснование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темпов устойчивого роста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7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постпрогнозный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период;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расчета денежного потока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корректность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применения модели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прогнозирования денежных потоков 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Cash Flow to the Firm, Free Cash Flow to Equity, Dividend Discount Model</a:t>
            </a:r>
            <a:r>
              <a:rPr lang="ru-RU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учет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специфики </a:t>
            </a: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эмитента;</a:t>
            </a: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используемые </a:t>
            </a:r>
            <a:r>
              <a:rPr lang="ru-RU" sz="17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 информации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параметры</a:t>
            </a:r>
            <a:r>
              <a:rPr lang="en-US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необходимости финансовая модель/отчет об оценке направляются на </a:t>
            </a:r>
            <a:r>
              <a:rPr lang="ru-RU" sz="17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экспертизу в САР</a:t>
            </a:r>
            <a:r>
              <a:rPr lang="ru-RU" sz="17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7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537" y="1918922"/>
            <a:ext cx="3050205" cy="392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3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33387" y="1001998"/>
            <a:ext cx="11325225" cy="606994"/>
          </a:xfrm>
        </p:spPr>
        <p:txBody>
          <a:bodyPr/>
          <a:lstStyle/>
          <a:p>
            <a:pPr algn="ctr"/>
            <a:r>
              <a:rPr lang="ru-RU" dirty="0" smtClean="0"/>
              <a:t>Восполнение ущерба для сделок </a:t>
            </a:r>
            <a:br>
              <a:rPr lang="ru-RU" dirty="0" smtClean="0"/>
            </a:br>
            <a:r>
              <a:rPr lang="ru-RU" b="1" dirty="0" smtClean="0"/>
              <a:t>на активном рынке: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Методика контроля сделок НПФ на соответствие наилучшим доступным условиям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22" y="2246726"/>
            <a:ext cx="5296851" cy="336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C38249E-9111-4FA6-9C60-FEE1499145B6}"/>
              </a:ext>
            </a:extLst>
          </p:cNvPr>
          <p:cNvSpPr/>
          <p:nvPr/>
        </p:nvSpPr>
        <p:spPr>
          <a:xfrm>
            <a:off x="547687" y="3667158"/>
            <a:ext cx="5378328" cy="661852"/>
          </a:xfrm>
          <a:prstGeom prst="roundRect">
            <a:avLst>
              <a:gd name="adj" fmla="val 745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432000" rIns="108000" bIns="10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= 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 –P0 )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 – размер отрицательной финансовой разницы по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сделке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Р0 – цена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фактической сделки </a:t>
            </a: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акциями, по итогам рассмотрения которой принято решение о её несоответствии наилучшим доступным для НПФ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условиям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Р1 – средневзвешенная цена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акций, рассчитанная по итогам торгового дня, скорректированная на </a:t>
            </a:r>
            <a:r>
              <a:rPr lang="en-US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k×</a:t>
            </a:r>
            <a:r>
              <a:rPr lang="el-GR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400" b="1" dirty="0" smtClean="0"/>
              <a:t>«</a:t>
            </a:r>
            <a:endParaRPr lang="en-US" sz="1400" b="1" dirty="0" smtClean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- </a:t>
            </a: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ценных бумаг в рамках сделки</a:t>
            </a:r>
            <a:r>
              <a:rPr lang="en-US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ru-RU" sz="700" b="1" dirty="0"/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размер отрицательной финансовой разницы также начисляется недополученный </a:t>
            </a:r>
            <a:r>
              <a:rPr lang="ru-RU" sz="1400" i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доход.</a:t>
            </a:r>
            <a:endParaRPr lang="ru-RU" sz="14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53CCCCADF644845B44679F97B4379F0" ma:contentTypeVersion="1" ma:contentTypeDescription="Создание документа." ma:contentTypeScope="" ma:versionID="46265a73d459bdff94de0468751f4ccb">
  <xsd:schema xmlns:xsd="http://www.w3.org/2001/XMLSchema" xmlns:xs="http://www.w3.org/2001/XMLSchema" xmlns:p="http://schemas.microsoft.com/office/2006/metadata/properties" xmlns:ns2="b8a301b8-fba3-4a56-9ee3-0e2775d83ffb" targetNamespace="http://schemas.microsoft.com/office/2006/metadata/properties" ma:root="true" ma:fieldsID="7c95ad6c5f32494a945af1673268ec41" ns2:_="">
    <xsd:import namespace="b8a301b8-fba3-4a56-9ee3-0e2775d83f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301b8-fba3-4a56-9ee3-0e2775d83f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5C9FB-5256-4646-A682-8F86A2CBBE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7515137-52CB-4B67-93AE-D5941C2B56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301b8-fba3-4a56-9ee3-0e2775d83f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8a301b8-fba3-4a56-9ee3-0e2775d83ffb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22272</TotalTime>
  <Words>1138</Words>
  <Application>Microsoft Office PowerPoint</Application>
  <PresentationFormat>Widescreen</PresentationFormat>
  <Paragraphs>200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Times New Roman</vt:lpstr>
      <vt:lpstr>Wingdings</vt:lpstr>
      <vt:lpstr>Тема Office</vt:lpstr>
      <vt:lpstr>PowerPoint Presentation</vt:lpstr>
      <vt:lpstr>Используемые сокращения</vt:lpstr>
      <vt:lpstr>Критерии для определения активного рынка*</vt:lpstr>
      <vt:lpstr>Статистика сделок НПФ с акциями с 18.03.2018</vt:lpstr>
      <vt:lpstr>Триггеры для выявления сделок с признаками нарушений НДУ на активном рынке</vt:lpstr>
      <vt:lpstr>Триггеры для выявления сделок с признаками нарушений НДУ на неактивном рынке:</vt:lpstr>
      <vt:lpstr>Порядок рассмотрения сделок, заключенных на неактивном рынке:</vt:lpstr>
      <vt:lpstr>Проверка запрошенных документов на адекватность  (основные направления)</vt:lpstr>
      <vt:lpstr>Восполнение ущерба для сделок  на активном рынке:</vt:lpstr>
      <vt:lpstr>Восполнение ущерба для сделок  на неактивном рынке</vt:lpstr>
      <vt:lpstr>Расчет суммы средств, подлежащих восполнению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Пастуханов Александр Евгеньевич</cp:lastModifiedBy>
  <cp:revision>927</cp:revision>
  <cp:lastPrinted>2020-02-03T07:53:47Z</cp:lastPrinted>
  <dcterms:created xsi:type="dcterms:W3CDTF">2018-11-05T17:34:13Z</dcterms:created>
  <dcterms:modified xsi:type="dcterms:W3CDTF">2020-06-05T14:40:17Z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0x010100653CCCCADF644845B44679F97B4379F0</vt:lpwstr>
  </property>
</Properties>
</file>