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notesMasterIdLst>
    <p:notesMasterId r:id="rId12"/>
  </p:notesMasterIdLst>
  <p:handoutMasterIdLst>
    <p:handoutMasterId r:id="rId13"/>
  </p:handoutMasterIdLst>
  <p:sldIdLst>
    <p:sldId id="293" r:id="rId5"/>
    <p:sldId id="294" r:id="rId6"/>
    <p:sldId id="295" r:id="rId7"/>
    <p:sldId id="297" r:id="rId8"/>
    <p:sldId id="296" r:id="rId9"/>
    <p:sldId id="299" r:id="rId10"/>
    <p:sldId id="300" r:id="rId11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BRF Terracotta scheme" id="{39653450-052C-A44B-99BC-CE868C381C0B}">
          <p14:sldIdLst>
            <p14:sldId id="293"/>
            <p14:sldId id="294"/>
            <p14:sldId id="295"/>
            <p14:sldId id="297"/>
            <p14:sldId id="296"/>
            <p14:sldId id="299"/>
            <p14:sldId id="30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25" autoAdjust="0"/>
    <p:restoredTop sz="94660"/>
  </p:normalViewPr>
  <p:slideViewPr>
    <p:cSldViewPr snapToGrid="0">
      <p:cViewPr>
        <p:scale>
          <a:sx n="69" d="100"/>
          <a:sy n="69" d="100"/>
        </p:scale>
        <p:origin x="-2886" y="-9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A19D3-CB35-A74F-AA2F-C049176E8B9E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0205B-CB0C-FF48-9B6F-6670528FC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69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24111-4BE0-9D41-9215-120083CADD19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17FA6-4613-5147-9AF7-9731C55C9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15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"/>
            <a:ext cx="9906000" cy="136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BRF_titul-1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0" r="13049"/>
          <a:stretch/>
        </p:blipFill>
        <p:spPr>
          <a:xfrm>
            <a:off x="0" y="1367481"/>
            <a:ext cx="9906000" cy="2779776"/>
          </a:xfrm>
          <a:prstGeom prst="rect">
            <a:avLst/>
          </a:prstGeom>
        </p:spPr>
      </p:pic>
      <p:pic>
        <p:nvPicPr>
          <p:cNvPr id="14" name="Picture 13" descr="alllogo-0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402" y="-308917"/>
            <a:ext cx="3649287" cy="201583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4105188"/>
            <a:ext cx="9906000" cy="2752812"/>
          </a:xfrm>
          <a:prstGeom prst="rect">
            <a:avLst/>
          </a:prstGeom>
          <a:solidFill>
            <a:schemeClr val="accent6"/>
          </a:solidFill>
          <a:ln>
            <a:solidFill>
              <a:srgbClr val="AB525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0690" y="5594866"/>
            <a:ext cx="4685269" cy="65902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30690" y="4118919"/>
            <a:ext cx="4685270" cy="1359244"/>
          </a:xfrm>
        </p:spPr>
        <p:txBody>
          <a:bodyPr anchor="b">
            <a:norm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16" name="Date Placeholder 26"/>
          <p:cNvSpPr>
            <a:spLocks noGrp="1"/>
          </p:cNvSpPr>
          <p:nvPr>
            <p:ph type="dt" sz="half" idx="2"/>
          </p:nvPr>
        </p:nvSpPr>
        <p:spPr>
          <a:xfrm>
            <a:off x="4957462" y="6315163"/>
            <a:ext cx="23114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 hasCustomPrompt="1"/>
          </p:nvPr>
        </p:nvSpPr>
        <p:spPr>
          <a:xfrm>
            <a:off x="446216" y="5594865"/>
            <a:ext cx="4396412" cy="665893"/>
          </a:xfrm>
        </p:spPr>
        <p:txBody>
          <a:bodyPr>
            <a:noAutofit/>
          </a:bodyPr>
          <a:lstStyle>
            <a:lvl1pPr marL="0" indent="0" algn="r">
              <a:buNone/>
              <a:defRPr sz="2000" baseline="0">
                <a:solidFill>
                  <a:schemeClr val="bg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 smtClean="0"/>
              <a:t>Введите имя автора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4230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739140" y="336378"/>
            <a:ext cx="2899569" cy="521730"/>
          </a:xfrm>
        </p:spPr>
        <p:txBody>
          <a:bodyPr anchor="ctr">
            <a:normAutofit/>
          </a:bodyPr>
          <a:lstStyle>
            <a:lvl1pPr marL="0" indent="0">
              <a:buNone/>
              <a:defRPr sz="800" cap="all" baseline="0">
                <a:solidFill>
                  <a:srgbClr val="AB5253"/>
                </a:solidFill>
              </a:defRPr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24341" y="344615"/>
            <a:ext cx="390193" cy="46985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77777A"/>
                </a:solidFill>
              </a:defRPr>
            </a:lvl1pPr>
          </a:lstStyle>
          <a:p>
            <a:fld id="{2EC4EB27-9ADE-42C2-9A98-47F5822B2EE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888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-1"/>
            <a:ext cx="9906000" cy="136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BRF-Razdelitel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2" r="9466"/>
          <a:stretch/>
        </p:blipFill>
        <p:spPr>
          <a:xfrm>
            <a:off x="0" y="1372973"/>
            <a:ext cx="9906000" cy="2755646"/>
          </a:xfrm>
          <a:prstGeom prst="rect">
            <a:avLst/>
          </a:prstGeom>
        </p:spPr>
      </p:pic>
      <p:pic>
        <p:nvPicPr>
          <p:cNvPr id="13" name="Picture 12" descr="alllogo-0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402" y="-308917"/>
            <a:ext cx="3649287" cy="201583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4105188"/>
            <a:ext cx="9906000" cy="2752812"/>
          </a:xfrm>
          <a:prstGeom prst="rect">
            <a:avLst/>
          </a:prstGeom>
          <a:solidFill>
            <a:srgbClr val="AB5253"/>
          </a:solidFill>
          <a:ln>
            <a:solidFill>
              <a:srgbClr val="AB525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0" y="4118919"/>
            <a:ext cx="4266803" cy="741405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0" y="4942704"/>
            <a:ext cx="4266803" cy="114694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E7E6E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20573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14912" y="1825625"/>
            <a:ext cx="4495071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739140" y="336378"/>
            <a:ext cx="2899569" cy="521730"/>
          </a:xfrm>
        </p:spPr>
        <p:txBody>
          <a:bodyPr anchor="ctr">
            <a:normAutofit/>
          </a:bodyPr>
          <a:lstStyle>
            <a:lvl1pPr marL="0" indent="0">
              <a:buNone/>
              <a:defRPr sz="800" cap="all" baseline="0">
                <a:solidFill>
                  <a:srgbClr val="AB5253"/>
                </a:solidFill>
              </a:defRPr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24341" y="344615"/>
            <a:ext cx="390193" cy="46985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77777A"/>
                </a:solidFill>
              </a:defRPr>
            </a:lvl1pPr>
          </a:lstStyle>
          <a:p>
            <a:fld id="{2EC4EB27-9ADE-42C2-9A98-47F5822B2EE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67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739140" y="336378"/>
            <a:ext cx="2899569" cy="521730"/>
          </a:xfrm>
        </p:spPr>
        <p:txBody>
          <a:bodyPr anchor="ctr">
            <a:normAutofit/>
          </a:bodyPr>
          <a:lstStyle>
            <a:lvl1pPr marL="0" indent="0">
              <a:buNone/>
              <a:defRPr sz="800" cap="all" baseline="0">
                <a:solidFill>
                  <a:srgbClr val="AB5253"/>
                </a:solidFill>
              </a:defRPr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24341" y="344615"/>
            <a:ext cx="390193" cy="46985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77777A"/>
                </a:solidFill>
              </a:defRPr>
            </a:lvl1pPr>
          </a:lstStyle>
          <a:p>
            <a:fld id="{2EC4EB27-9ADE-42C2-9A98-47F5822B2EE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341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739140" y="336378"/>
            <a:ext cx="2899569" cy="521730"/>
          </a:xfrm>
        </p:spPr>
        <p:txBody>
          <a:bodyPr anchor="ctr">
            <a:normAutofit/>
          </a:bodyPr>
          <a:lstStyle>
            <a:lvl1pPr marL="0" indent="0">
              <a:buNone/>
              <a:defRPr sz="800" cap="all" baseline="0">
                <a:solidFill>
                  <a:srgbClr val="AB5253"/>
                </a:solidFill>
              </a:defRPr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24341" y="344615"/>
            <a:ext cx="390193" cy="46985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77777A"/>
                </a:solidFill>
              </a:defRPr>
            </a:lvl1pPr>
          </a:lstStyle>
          <a:p>
            <a:fld id="{2EC4EB27-9ADE-42C2-9A98-47F5822B2EE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32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9811" y="1208216"/>
            <a:ext cx="5360173" cy="713946"/>
          </a:xfrm>
        </p:spPr>
        <p:txBody>
          <a:bodyPr anchor="t">
            <a:normAutofit/>
          </a:bodyPr>
          <a:lstStyle>
            <a:lvl1pPr>
              <a:defRPr sz="2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58344" y="1208217"/>
            <a:ext cx="3268359" cy="50372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49811" y="2114379"/>
            <a:ext cx="5360173" cy="41390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739140" y="336378"/>
            <a:ext cx="2899569" cy="521730"/>
          </a:xfrm>
        </p:spPr>
        <p:txBody>
          <a:bodyPr anchor="ctr">
            <a:normAutofit/>
          </a:bodyPr>
          <a:lstStyle>
            <a:lvl1pPr marL="0" indent="0">
              <a:buNone/>
              <a:defRPr sz="800" cap="all" baseline="0">
                <a:solidFill>
                  <a:srgbClr val="AB5253"/>
                </a:solidFill>
              </a:defRPr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24341" y="344615"/>
            <a:ext cx="390193" cy="46985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77777A"/>
                </a:solidFill>
              </a:defRPr>
            </a:lvl1pPr>
          </a:lstStyle>
          <a:p>
            <a:fld id="{2EC4EB27-9ADE-42C2-9A98-47F5822B2EE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592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7" y="851414"/>
            <a:ext cx="8828946" cy="8855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037" y="1736981"/>
            <a:ext cx="8828946" cy="471599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267730" y="838028"/>
            <a:ext cx="390439" cy="0"/>
          </a:xfrm>
          <a:prstGeom prst="line">
            <a:avLst/>
          </a:prstGeom>
          <a:ln w="3175" cmpd="sng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658170" y="847553"/>
            <a:ext cx="1991239" cy="0"/>
          </a:xfrm>
          <a:prstGeom prst="line">
            <a:avLst/>
          </a:prstGeom>
          <a:ln w="28575" cmpd="sng">
            <a:solidFill>
              <a:srgbClr val="AB52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H="1">
            <a:off x="2636441" y="838028"/>
            <a:ext cx="6873542" cy="0"/>
          </a:xfrm>
          <a:prstGeom prst="line">
            <a:avLst/>
          </a:prstGeom>
          <a:ln w="3175" cmpd="sng">
            <a:solidFill>
              <a:srgbClr val="AB52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flipV="1">
            <a:off x="660400" y="307975"/>
            <a:ext cx="0" cy="539750"/>
          </a:xfrm>
          <a:prstGeom prst="line">
            <a:avLst/>
          </a:prstGeom>
          <a:ln w="3175" cmpd="sng">
            <a:solidFill>
              <a:srgbClr val="AB52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flipV="1">
            <a:off x="2646759" y="307975"/>
            <a:ext cx="0" cy="539750"/>
          </a:xfrm>
          <a:prstGeom prst="line">
            <a:avLst/>
          </a:prstGeom>
          <a:ln w="3175" cmpd="sng">
            <a:solidFill>
              <a:srgbClr val="AB52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 userDrawn="1"/>
        </p:nvSpPr>
        <p:spPr>
          <a:xfrm>
            <a:off x="755848" y="400765"/>
            <a:ext cx="1852216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ru-RU" sz="800" dirty="0" smtClean="0"/>
              <a:t>Концепция ограничений на использование производных финансовых инструментов</a:t>
            </a:r>
            <a:endParaRPr lang="en-US" sz="800" cap="all" baseline="0" dirty="0">
              <a:solidFill>
                <a:schemeClr val="accent6"/>
              </a:solidFill>
            </a:endParaRP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24341" y="344615"/>
            <a:ext cx="390193" cy="46985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77777A"/>
                </a:solidFill>
              </a:defRPr>
            </a:lvl1pPr>
          </a:lstStyle>
          <a:p>
            <a:fld id="{2EC4EB27-9ADE-42C2-9A98-47F5822B2EE7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3" name="Picture 12" descr="CBRF-Logo_20mm.png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301"/>
          <a:stretch/>
        </p:blipFill>
        <p:spPr>
          <a:xfrm>
            <a:off x="271247" y="415926"/>
            <a:ext cx="325693" cy="316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637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74625" indent="-174625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1pPr>
      <a:lvl2pPr marL="263525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2pPr>
      <a:lvl3pPr marL="358775" indent="-1809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3pPr>
      <a:lvl4pPr marL="441325" indent="-1778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536575" indent="-179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Концепция ограничений на использование производных финансовых инструментов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0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Экономика производного финансового инструмента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975" indent="-180975"/>
            <a:r>
              <a:rPr lang="ru-RU" dirty="0" smtClean="0"/>
              <a:t>Форвард – соглашение о покупке фиксированного количества актива по фиксированной цене в фиксированный момент времени</a:t>
            </a:r>
          </a:p>
          <a:p>
            <a:pPr marL="269875" lvl="1" indent="-180975"/>
            <a:r>
              <a:rPr lang="ru-RU" dirty="0" smtClean="0"/>
              <a:t>Покупка на форварде эквивалентна</a:t>
            </a:r>
          </a:p>
          <a:p>
            <a:pPr marL="365125" lvl="2"/>
            <a:r>
              <a:rPr lang="ru-RU" dirty="0" err="1" smtClean="0"/>
              <a:t>займ</a:t>
            </a:r>
            <a:r>
              <a:rPr lang="ru-RU" dirty="0" smtClean="0"/>
              <a:t> в объеме текущей цены актива</a:t>
            </a:r>
          </a:p>
          <a:p>
            <a:pPr marL="365125" lvl="2"/>
            <a:r>
              <a:rPr lang="ru-RU" dirty="0" smtClean="0"/>
              <a:t>покупка наличного актива</a:t>
            </a:r>
          </a:p>
          <a:p>
            <a:pPr marL="365125" lvl="2"/>
            <a:r>
              <a:rPr lang="ru-RU" dirty="0" smtClean="0"/>
              <a:t>погашение долга (с процентами) в дату исполнения форварда</a:t>
            </a:r>
          </a:p>
          <a:p>
            <a:pPr marL="365125" lvl="2"/>
            <a:r>
              <a:rPr lang="ru-RU" dirty="0" smtClean="0"/>
              <a:t>Расходы по стратегии эквиваленты расходам на покупку на форварде</a:t>
            </a:r>
          </a:p>
          <a:p>
            <a:pPr marL="180975"/>
            <a:r>
              <a:rPr lang="ru-RU" dirty="0" smtClean="0"/>
              <a:t>Опцион – право одной стороны заключить сделку с другой стороной относительно фиксированного количества актива на заранее оговоренных условиях (момент исполнения, цена)</a:t>
            </a:r>
          </a:p>
          <a:p>
            <a:pPr marL="269875" lvl="1"/>
            <a:r>
              <a:rPr lang="ru-RU" dirty="0" smtClean="0"/>
              <a:t>Покупка европейского опциона </a:t>
            </a:r>
            <a:r>
              <a:rPr lang="ru-RU" dirty="0" err="1" smtClean="0"/>
              <a:t>колл</a:t>
            </a:r>
            <a:r>
              <a:rPr lang="ru-RU" dirty="0" smtClean="0"/>
              <a:t> эквивалентна</a:t>
            </a:r>
          </a:p>
          <a:p>
            <a:pPr marL="365125" lvl="2"/>
            <a:r>
              <a:rPr lang="ru-RU" dirty="0" smtClean="0"/>
              <a:t>покупка дельта </a:t>
            </a:r>
            <a:r>
              <a:rPr lang="en-US" dirty="0" smtClean="0"/>
              <a:t>N(d</a:t>
            </a:r>
            <a:r>
              <a:rPr lang="en-US" baseline="-25000" dirty="0" smtClean="0"/>
              <a:t>1</a:t>
            </a:r>
            <a:r>
              <a:rPr lang="en-US" dirty="0" smtClean="0"/>
              <a:t>) </a:t>
            </a:r>
            <a:r>
              <a:rPr lang="ru-RU" dirty="0" smtClean="0"/>
              <a:t>единиц актива и (1</a:t>
            </a:r>
            <a:r>
              <a:rPr lang="en-US" dirty="0" smtClean="0"/>
              <a:t>-N(d</a:t>
            </a:r>
            <a:r>
              <a:rPr lang="en-US" baseline="-25000" dirty="0" smtClean="0"/>
              <a:t>2</a:t>
            </a:r>
            <a:r>
              <a:rPr lang="en-US" dirty="0" smtClean="0"/>
              <a:t>))</a:t>
            </a:r>
            <a:r>
              <a:rPr lang="ru-RU" dirty="0" smtClean="0"/>
              <a:t> облигаций </a:t>
            </a:r>
            <a:endParaRPr lang="en-US" dirty="0" smtClean="0"/>
          </a:p>
          <a:p>
            <a:pPr marL="365125" lvl="2"/>
            <a:r>
              <a:rPr lang="ru-RU" dirty="0" smtClean="0"/>
              <a:t>финансирование позиции за счет займа</a:t>
            </a:r>
          </a:p>
          <a:p>
            <a:pPr marL="365125" lvl="2"/>
            <a:r>
              <a:rPr lang="ru-RU" dirty="0" smtClean="0"/>
              <a:t>закрытие позиции при погашении опциона</a:t>
            </a:r>
          </a:p>
          <a:p>
            <a:pPr marL="365125" lvl="2"/>
            <a:r>
              <a:rPr lang="ru-RU" dirty="0"/>
              <a:t>Расходы по стратегии </a:t>
            </a:r>
            <a:r>
              <a:rPr lang="ru-RU" i="1" dirty="0" smtClean="0"/>
              <a:t>(почти)</a:t>
            </a:r>
            <a:r>
              <a:rPr lang="ru-RU" dirty="0" smtClean="0"/>
              <a:t> эквиваленты </a:t>
            </a:r>
            <a:r>
              <a:rPr lang="ru-RU" dirty="0"/>
              <a:t>расходам с учетом </a:t>
            </a:r>
            <a:r>
              <a:rPr lang="ru-RU" dirty="0" smtClean="0"/>
              <a:t>премии на </a:t>
            </a:r>
            <a:r>
              <a:rPr lang="ru-RU" dirty="0"/>
              <a:t>покупку на </a:t>
            </a:r>
            <a:r>
              <a:rPr lang="ru-RU" dirty="0" smtClean="0"/>
              <a:t>опционе</a:t>
            </a:r>
            <a:endParaRPr lang="ru-R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44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Риски – что хотим избежать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975" indent="-180975"/>
            <a:r>
              <a:rPr lang="ru-RU" dirty="0" smtClean="0"/>
              <a:t>Фактор займа</a:t>
            </a:r>
          </a:p>
          <a:p>
            <a:pPr marL="269875" lvl="1" indent="-180975"/>
            <a:r>
              <a:rPr lang="ru-RU" dirty="0" smtClean="0"/>
              <a:t>При большом рычаге (соотношения объема займов к объему активов) в случае незначительного колебания цен участники рынка не смогут исполнить свои обязательства, что запустит </a:t>
            </a:r>
            <a:r>
              <a:rPr lang="en-US" dirty="0" smtClean="0"/>
              <a:t>fire selling </a:t>
            </a:r>
            <a:r>
              <a:rPr lang="ru-RU" dirty="0" smtClean="0"/>
              <a:t>и прочий </a:t>
            </a:r>
            <a:r>
              <a:rPr lang="en-US" dirty="0" smtClean="0"/>
              <a:t>deleveraging (</a:t>
            </a:r>
            <a:r>
              <a:rPr lang="ru-RU" dirty="0" smtClean="0"/>
              <a:t>что больно для экономики в целом)</a:t>
            </a:r>
          </a:p>
          <a:p>
            <a:pPr marL="180975" indent="-180975"/>
            <a:r>
              <a:rPr lang="ru-RU" dirty="0" smtClean="0"/>
              <a:t>Избыточную сложность позиции</a:t>
            </a:r>
          </a:p>
          <a:p>
            <a:pPr marL="180975" indent="-180975"/>
            <a:r>
              <a:rPr lang="ru-RU" dirty="0" smtClean="0"/>
              <a:t>Неспособность фонда рассчитаться по договору</a:t>
            </a:r>
          </a:p>
          <a:p>
            <a:pPr marL="88900" lvl="1" indent="0">
              <a:buNone/>
            </a:pPr>
            <a:endParaRPr lang="ru-R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68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Предлагаемый подход – разрешенные инструменты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Инвестфонды для неквалов, НПФ ОПС, НПФ резервы</a:t>
            </a:r>
          </a:p>
          <a:p>
            <a:pPr lvl="1"/>
            <a:r>
              <a:rPr lang="ru-RU" dirty="0" smtClean="0"/>
              <a:t>Производные финансовые инструменты, допущенные к оргторгам</a:t>
            </a:r>
          </a:p>
          <a:p>
            <a:pPr lvl="1"/>
            <a:r>
              <a:rPr lang="ru-RU" dirty="0" smtClean="0"/>
              <a:t>Встроенные производные, базовым активом которых является сам инструмент</a:t>
            </a:r>
            <a:r>
              <a:rPr lang="en-US" dirty="0" smtClean="0"/>
              <a:t> (</a:t>
            </a:r>
            <a:r>
              <a:rPr lang="ru-RU" dirty="0" smtClean="0"/>
              <a:t>отзывные облигации)</a:t>
            </a:r>
          </a:p>
          <a:p>
            <a:pPr lvl="1"/>
            <a:r>
              <a:rPr lang="ru-RU" dirty="0" err="1" smtClean="0"/>
              <a:t>Репо</a:t>
            </a:r>
            <a:endParaRPr lang="ru-RU" dirty="0" smtClean="0"/>
          </a:p>
          <a:p>
            <a:r>
              <a:rPr lang="ru-RU" dirty="0" err="1" smtClean="0"/>
              <a:t>Инвестфонды</a:t>
            </a:r>
            <a:r>
              <a:rPr lang="ru-RU" dirty="0" smtClean="0"/>
              <a:t> для квалов</a:t>
            </a:r>
          </a:p>
          <a:p>
            <a:pPr lvl="1"/>
            <a:r>
              <a:rPr lang="ru-RU" dirty="0" smtClean="0"/>
              <a:t>Производные финансовые инструменты, в том числе встроенные</a:t>
            </a:r>
          </a:p>
          <a:p>
            <a:pPr lvl="1"/>
            <a:r>
              <a:rPr lang="ru-RU" dirty="0" err="1" smtClean="0"/>
              <a:t>Репо</a:t>
            </a:r>
            <a:endParaRPr lang="ru-RU" dirty="0"/>
          </a:p>
          <a:p>
            <a:r>
              <a:rPr lang="ru-RU" dirty="0" smtClean="0"/>
              <a:t>ПФР ОПС, военная ипотека, эндаументы и т.д. – ограничения на производные – часть инвестиционной декларации, их должен ставит тот, кто определяет декларацию. Сейчас декларацию определяет Закон или Правительство, а ограничения ставит ЦБ, - производные для таких инвестиций предлагается запретить</a:t>
            </a:r>
          </a:p>
          <a:p>
            <a:r>
              <a:rPr lang="ru-RU" dirty="0" smtClean="0"/>
              <a:t>Ограничения </a:t>
            </a:r>
            <a:r>
              <a:rPr lang="ru-RU" dirty="0"/>
              <a:t>на базовый актив</a:t>
            </a:r>
          </a:p>
          <a:p>
            <a:pPr lvl="1"/>
            <a:r>
              <a:rPr lang="ru-RU" dirty="0"/>
              <a:t>Базовым активом может быть актив, который разрешено приобретать в состав </a:t>
            </a:r>
            <a:r>
              <a:rPr lang="ru-RU" dirty="0" smtClean="0"/>
              <a:t>портфеля, индекс таких активов </a:t>
            </a:r>
            <a:r>
              <a:rPr lang="ru-RU" dirty="0"/>
              <a:t>+ % ставки + инфляция + курсы валют</a:t>
            </a:r>
          </a:p>
          <a:p>
            <a:pPr lvl="1"/>
            <a:r>
              <a:rPr lang="ru-RU" dirty="0"/>
              <a:t>В репо можно приобретать только активы, которые можно приобрести в портфель</a:t>
            </a:r>
          </a:p>
          <a:p>
            <a:pPr lvl="1"/>
            <a:r>
              <a:rPr lang="ru-RU" dirty="0"/>
              <a:t>Обеспечением могуть быть только  активы, которые можно приобрести в </a:t>
            </a:r>
            <a:r>
              <a:rPr lang="ru-RU" dirty="0" smtClean="0"/>
              <a:t>портфель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00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Предлагаемый подход – ограничения на портфель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Ограничение на финансовый рычаг</a:t>
            </a:r>
          </a:p>
          <a:p>
            <a:pPr lvl="1"/>
            <a:r>
              <a:rPr lang="ru-RU" dirty="0" smtClean="0"/>
              <a:t>Отношение обязательств  к активам не должно превысить лимит</a:t>
            </a:r>
          </a:p>
          <a:p>
            <a:pPr lvl="1"/>
            <a:r>
              <a:rPr lang="ru-RU" dirty="0" smtClean="0"/>
              <a:t>Производный финансовый инструмент рассматривается как сделка купли-продажи</a:t>
            </a:r>
          </a:p>
          <a:p>
            <a:pPr lvl="2"/>
            <a:r>
              <a:rPr lang="ru-RU" dirty="0" smtClean="0"/>
              <a:t>Обязательство – рычочная цена того, что нужно поставить по договору, если бы договор был поставочным (с учетом условного номинала контракта)</a:t>
            </a:r>
          </a:p>
          <a:p>
            <a:pPr lvl="3"/>
            <a:r>
              <a:rPr lang="ru-RU" dirty="0" smtClean="0"/>
              <a:t>Поставочный фьючерс по покупке ОФЗ за 100 рублей. Обязательство – 100 рублей.</a:t>
            </a:r>
          </a:p>
          <a:p>
            <a:pPr lvl="3"/>
            <a:r>
              <a:rPr lang="ru-RU" dirty="0" smtClean="0"/>
              <a:t>Поставочный фьючерс по продаже ОФЗ за 100 рублей. Обязательство – рыночная стоимость ОФЗ</a:t>
            </a:r>
          </a:p>
          <a:p>
            <a:pPr lvl="3"/>
            <a:r>
              <a:rPr lang="ru-RU" dirty="0" smtClean="0"/>
              <a:t>Расчетный фьючерс по продаже 100 </a:t>
            </a:r>
            <a:r>
              <a:rPr lang="en-US" dirty="0" smtClean="0"/>
              <a:t>$ </a:t>
            </a:r>
            <a:r>
              <a:rPr lang="ru-RU" dirty="0" smtClean="0"/>
              <a:t>за 7000 рублей. Обязательство – рыночная стоимость 100</a:t>
            </a:r>
            <a:r>
              <a:rPr lang="en-US" dirty="0" smtClean="0"/>
              <a:t>$</a:t>
            </a:r>
            <a:endParaRPr lang="ru-RU" dirty="0" smtClean="0"/>
          </a:p>
          <a:p>
            <a:pPr lvl="3"/>
            <a:r>
              <a:rPr lang="ru-RU" dirty="0" smtClean="0"/>
              <a:t>Короткий опцион рассматривается как фьючерс (но позицию на дельту не корректируем)</a:t>
            </a:r>
          </a:p>
          <a:p>
            <a:pPr lvl="3"/>
            <a:r>
              <a:rPr lang="ru-RU" dirty="0" smtClean="0"/>
              <a:t>Длинный опцион в ограничение не попадает</a:t>
            </a:r>
          </a:p>
          <a:p>
            <a:pPr lvl="1"/>
            <a:r>
              <a:rPr lang="ru-RU" dirty="0" smtClean="0"/>
              <a:t>Обязательство по репо – стоимость занятых денег/ценных бумаг (стоимость того, что надо вернуть по сделке)</a:t>
            </a:r>
          </a:p>
          <a:p>
            <a:pPr lvl="1"/>
            <a:r>
              <a:rPr lang="ru-RU" dirty="0" smtClean="0"/>
              <a:t>В расчете  учитываются все обязательства, связанные с управлением портфелем, но </a:t>
            </a:r>
            <a:r>
              <a:rPr lang="ru-RU" dirty="0"/>
              <a:t>не учитываются обязательства по продукту (выплатить пенсию, погасить паи, распределить доход...) </a:t>
            </a:r>
            <a:endParaRPr lang="ru-RU" dirty="0" smtClean="0"/>
          </a:p>
          <a:p>
            <a:r>
              <a:rPr lang="ru-RU" dirty="0" smtClean="0"/>
              <a:t>Производные (базовый актив, сделки с одним контрагентом) попападают в общие концентрационные ограничения</a:t>
            </a:r>
          </a:p>
          <a:p>
            <a:pPr lvl="1"/>
            <a:r>
              <a:rPr lang="ru-RU" dirty="0" smtClean="0"/>
              <a:t>Рыночная цена производных попадает в концентрационное ограничение на операции с одним лицом</a:t>
            </a:r>
          </a:p>
          <a:p>
            <a:pPr lvl="1"/>
            <a:r>
              <a:rPr lang="ru-RU" dirty="0" smtClean="0"/>
              <a:t>Базовый актив-ценная бумага (как то, что мы должны купить) попадает в концентрационное ограничение на операции с одним лицом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426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Предлагаемый подход: требования к РЕПО и ограничения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 smtClean="0"/>
              <a:t>РЕПО </a:t>
            </a:r>
          </a:p>
          <a:p>
            <a:pPr lvl="2"/>
            <a:r>
              <a:rPr lang="ru-RU" dirty="0" smtClean="0"/>
              <a:t>Для НПФ ОПС и НПФ резервы – только с центральным контрагентом</a:t>
            </a:r>
          </a:p>
          <a:p>
            <a:pPr lvl="2"/>
            <a:r>
              <a:rPr lang="ru-RU" dirty="0" smtClean="0"/>
              <a:t>Для </a:t>
            </a:r>
            <a:r>
              <a:rPr lang="ru-RU" dirty="0" err="1" smtClean="0"/>
              <a:t>инвестфондов</a:t>
            </a:r>
            <a:r>
              <a:rPr lang="ru-RU" dirty="0" smtClean="0"/>
              <a:t> (для </a:t>
            </a:r>
            <a:r>
              <a:rPr lang="ru-RU" dirty="0" err="1" smtClean="0"/>
              <a:t>неквалов</a:t>
            </a:r>
            <a:r>
              <a:rPr lang="ru-RU" dirty="0" smtClean="0"/>
              <a:t> и для </a:t>
            </a:r>
            <a:r>
              <a:rPr lang="ru-RU" dirty="0" err="1" smtClean="0"/>
              <a:t>квалов</a:t>
            </a:r>
            <a:r>
              <a:rPr lang="ru-RU" dirty="0" smtClean="0"/>
              <a:t>) возможно адресные сделки вне биржи</a:t>
            </a:r>
          </a:p>
          <a:p>
            <a:pPr lvl="3"/>
            <a:r>
              <a:rPr lang="ru-RU" dirty="0" smtClean="0"/>
              <a:t>Для </a:t>
            </a:r>
            <a:r>
              <a:rPr lang="ru-RU" dirty="0" err="1" smtClean="0"/>
              <a:t>инвестфондов</a:t>
            </a:r>
            <a:r>
              <a:rPr lang="ru-RU" dirty="0" smtClean="0"/>
              <a:t> для </a:t>
            </a:r>
            <a:r>
              <a:rPr lang="ru-RU" dirty="0" err="1" smtClean="0"/>
              <a:t>неквалов</a:t>
            </a:r>
            <a:r>
              <a:rPr lang="ru-RU" dirty="0" smtClean="0"/>
              <a:t> расчеты по </a:t>
            </a:r>
            <a:r>
              <a:rPr lang="ru-RU" dirty="0" err="1" smtClean="0"/>
              <a:t>репо</a:t>
            </a:r>
            <a:r>
              <a:rPr lang="ru-RU" dirty="0" smtClean="0"/>
              <a:t> на условиях </a:t>
            </a:r>
            <a:r>
              <a:rPr lang="en-US" dirty="0" err="1" smtClean="0"/>
              <a:t>DvP</a:t>
            </a:r>
            <a:r>
              <a:rPr lang="ru-RU" dirty="0"/>
              <a:t> </a:t>
            </a:r>
            <a:r>
              <a:rPr lang="ru-RU" dirty="0" smtClean="0"/>
              <a:t>и требования по </a:t>
            </a:r>
            <a:r>
              <a:rPr lang="ru-RU" dirty="0" err="1" smtClean="0"/>
              <a:t>маржированию</a:t>
            </a:r>
            <a:endParaRPr lang="ru-RU" dirty="0" smtClean="0"/>
          </a:p>
          <a:p>
            <a:pPr lvl="2"/>
            <a:r>
              <a:rPr lang="ru-RU" dirty="0" smtClean="0"/>
              <a:t>Ограничение </a:t>
            </a:r>
            <a:r>
              <a:rPr lang="ru-RU" dirty="0"/>
              <a:t>на использование обеспечение по </a:t>
            </a:r>
            <a:r>
              <a:rPr lang="ru-RU" dirty="0" err="1"/>
              <a:t>репо</a:t>
            </a:r>
            <a:r>
              <a:rPr lang="ru-RU" dirty="0"/>
              <a:t> дополнительно не </a:t>
            </a:r>
            <a:r>
              <a:rPr lang="ru-RU" dirty="0" smtClean="0"/>
              <a:t>накладываются</a:t>
            </a:r>
          </a:p>
          <a:p>
            <a:pPr lvl="3"/>
            <a:r>
              <a:rPr lang="ru-RU" dirty="0" smtClean="0"/>
              <a:t>Сделки по предоставлению </a:t>
            </a:r>
            <a:r>
              <a:rPr lang="ru-RU" dirty="0" err="1" smtClean="0"/>
              <a:t>инвестфондом</a:t>
            </a:r>
            <a:r>
              <a:rPr lang="ru-RU" dirty="0" smtClean="0"/>
              <a:t>/НПФ денег под залог обеспечения (фактически, обеспеченные кредиты) не учитываются при расчете ограничения на финансовый рычаг, если </a:t>
            </a:r>
            <a:r>
              <a:rPr lang="ru-RU" dirty="0" err="1" smtClean="0"/>
              <a:t>инвестфонд</a:t>
            </a:r>
            <a:r>
              <a:rPr lang="ru-RU" dirty="0" smtClean="0"/>
              <a:t>/НПФ не может использовать полученное обеспечение до момента неисполнения обязательств </a:t>
            </a:r>
            <a:r>
              <a:rPr lang="ru-RU" dirty="0" err="1" smtClean="0"/>
              <a:t>конрагнетом</a:t>
            </a:r>
            <a:endParaRPr lang="ru-RU" dirty="0"/>
          </a:p>
          <a:p>
            <a:pPr lvl="2"/>
            <a:endParaRPr lang="ru-RU" dirty="0"/>
          </a:p>
          <a:p>
            <a:r>
              <a:rPr lang="ru-RU" dirty="0" smtClean="0"/>
              <a:t>Значения лимита</a:t>
            </a:r>
          </a:p>
          <a:p>
            <a:pPr lvl="1"/>
            <a:r>
              <a:rPr lang="ru-RU" dirty="0" err="1" smtClean="0"/>
              <a:t>Инвестфонды</a:t>
            </a:r>
            <a:r>
              <a:rPr lang="ru-RU" dirty="0" smtClean="0"/>
              <a:t> для </a:t>
            </a:r>
            <a:r>
              <a:rPr lang="ru-RU" dirty="0" err="1" smtClean="0"/>
              <a:t>неквалов</a:t>
            </a:r>
            <a:r>
              <a:rPr lang="ru-RU" dirty="0" smtClean="0"/>
              <a:t>: 20% (обязательства/активы) на момент погашения фонда, если рычаг превышает 20%, но не превышает 40%, увеличивать рычаг через новые сделки нельзя, но </a:t>
            </a:r>
            <a:r>
              <a:rPr lang="ru-RU" dirty="0" err="1" smtClean="0"/>
              <a:t>ребалансировка</a:t>
            </a:r>
            <a:r>
              <a:rPr lang="ru-RU" dirty="0" smtClean="0"/>
              <a:t> не нужна</a:t>
            </a:r>
          </a:p>
          <a:p>
            <a:pPr lvl="1"/>
            <a:r>
              <a:rPr lang="ru-RU" dirty="0" smtClean="0"/>
              <a:t>НПФ ОПС, НПФ резервы: 10% на момент заключения сделки, 20% </a:t>
            </a:r>
            <a:r>
              <a:rPr lang="ru-RU" dirty="0" err="1" smtClean="0"/>
              <a:t>ребалансировка</a:t>
            </a:r>
            <a:endParaRPr lang="ru-RU" dirty="0" smtClean="0"/>
          </a:p>
          <a:p>
            <a:pPr lvl="1"/>
            <a:r>
              <a:rPr lang="ru-RU" dirty="0" err="1" smtClean="0"/>
              <a:t>Инвестфонды</a:t>
            </a:r>
            <a:r>
              <a:rPr lang="ru-RU" dirty="0" smtClean="0"/>
              <a:t> для </a:t>
            </a:r>
            <a:r>
              <a:rPr lang="ru-RU" dirty="0" err="1" smtClean="0"/>
              <a:t>квалов</a:t>
            </a:r>
            <a:r>
              <a:rPr lang="ru-RU" dirty="0"/>
              <a:t> </a:t>
            </a:r>
            <a:r>
              <a:rPr lang="ru-RU" dirty="0" smtClean="0"/>
              <a:t>– без ограничений</a:t>
            </a:r>
            <a:endParaRPr lang="ru-RU" dirty="0"/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Лимит </a:t>
            </a:r>
            <a:r>
              <a:rPr lang="ru-RU" dirty="0"/>
              <a:t>проверяется ежедневно (</a:t>
            </a:r>
            <a:r>
              <a:rPr lang="ru-RU" dirty="0" err="1"/>
              <a:t>т.е</a:t>
            </a:r>
            <a:r>
              <a:rPr lang="ru-RU" dirty="0"/>
              <a:t> ежедневная переоценка обязательств, в </a:t>
            </a:r>
            <a:r>
              <a:rPr lang="ru-RU" dirty="0" err="1"/>
              <a:t>т.ч</a:t>
            </a:r>
            <a:r>
              <a:rPr lang="ru-RU" dirty="0"/>
              <a:t>. по </a:t>
            </a:r>
            <a:r>
              <a:rPr lang="ru-RU" dirty="0" err="1"/>
              <a:t>ЗПИФам</a:t>
            </a:r>
            <a:r>
              <a:rPr lang="ru-RU" dirty="0" smtClean="0"/>
              <a:t>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739140" y="336378"/>
            <a:ext cx="2899569" cy="52173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51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Предлагаемый подход: пример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фонда есть 1000 р активов, в </a:t>
            </a:r>
            <a:r>
              <a:rPr lang="ru-RU" dirty="0" err="1" smtClean="0"/>
              <a:t>т.ч</a:t>
            </a:r>
            <a:r>
              <a:rPr lang="ru-RU" dirty="0" smtClean="0"/>
              <a:t>.</a:t>
            </a:r>
          </a:p>
          <a:p>
            <a:pPr lvl="1"/>
            <a:r>
              <a:rPr lang="ru-RU" dirty="0" smtClean="0"/>
              <a:t>10 облигаций эмитента Э, текущей стоимостью 30 р. </a:t>
            </a:r>
          </a:p>
          <a:p>
            <a:pPr lvl="1"/>
            <a:r>
              <a:rPr lang="ru-RU" dirty="0" smtClean="0"/>
              <a:t>50 р на депозите в банке Б</a:t>
            </a:r>
          </a:p>
          <a:p>
            <a:pPr lvl="1"/>
            <a:r>
              <a:rPr lang="ru-RU" dirty="0" smtClean="0"/>
              <a:t>расчетный форвард стоимостью 30 р. на покупку 100 акций эмитента Э за </a:t>
            </a:r>
            <a:r>
              <a:rPr lang="en-US" dirty="0" smtClean="0"/>
              <a:t>$</a:t>
            </a:r>
            <a:r>
              <a:rPr lang="ru-RU" dirty="0" smtClean="0"/>
              <a:t>1, заключенный с банком Б. Текущее значение курса 70р/</a:t>
            </a:r>
            <a:r>
              <a:rPr lang="en-US" dirty="0" smtClean="0"/>
              <a:t>$</a:t>
            </a:r>
            <a:r>
              <a:rPr lang="ru-RU" dirty="0" smtClean="0"/>
              <a:t>, цена акции 1 р</a:t>
            </a:r>
          </a:p>
          <a:p>
            <a:r>
              <a:rPr lang="ru-RU" dirty="0" smtClean="0"/>
              <a:t>Значение лимитов:</a:t>
            </a:r>
          </a:p>
          <a:p>
            <a:pPr lvl="1"/>
            <a:r>
              <a:rPr lang="ru-RU" dirty="0" smtClean="0"/>
              <a:t>Финансовый рычаг: 70 р ( = </a:t>
            </a:r>
            <a:r>
              <a:rPr lang="en-US" dirty="0" smtClean="0"/>
              <a:t>$</a:t>
            </a:r>
            <a:r>
              <a:rPr lang="ru-RU" dirty="0" smtClean="0"/>
              <a:t>1 обязательства по поставке по форварду) / 1000 р = 7%</a:t>
            </a:r>
          </a:p>
          <a:p>
            <a:pPr lvl="1"/>
            <a:r>
              <a:rPr lang="ru-RU" dirty="0" smtClean="0"/>
              <a:t>Концентрационные ограничения:</a:t>
            </a:r>
          </a:p>
          <a:p>
            <a:pPr lvl="2"/>
            <a:r>
              <a:rPr lang="ru-RU" dirty="0" smtClean="0"/>
              <a:t>На банк Б: 80 р (= 50 р депозит + 30 р форвард) / 1000 р = 8%</a:t>
            </a:r>
          </a:p>
          <a:p>
            <a:pPr lvl="2"/>
            <a:r>
              <a:rPr lang="ru-RU" dirty="0" smtClean="0"/>
              <a:t>На эмитента Э: 130 р (= 30 р облигации + 100 р базовый актив по форварду) / 1000 р = 13%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9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BRF Terracotta ENG">
  <a:themeElements>
    <a:clrScheme name="CBRF new">
      <a:dk1>
        <a:srgbClr val="8A8A8D"/>
      </a:dk1>
      <a:lt1>
        <a:sysClr val="window" lastClr="FFFFFF"/>
      </a:lt1>
      <a:dk2>
        <a:srgbClr val="B9B8BA"/>
      </a:dk2>
      <a:lt2>
        <a:srgbClr val="E7E6E6"/>
      </a:lt2>
      <a:accent1>
        <a:srgbClr val="77777A"/>
      </a:accent1>
      <a:accent2>
        <a:srgbClr val="3E96DB"/>
      </a:accent2>
      <a:accent3>
        <a:srgbClr val="A89B9D"/>
      </a:accent3>
      <a:accent4>
        <a:srgbClr val="8586C6"/>
      </a:accent4>
      <a:accent5>
        <a:srgbClr val="B46E28"/>
      </a:accent5>
      <a:accent6>
        <a:srgbClr val="AB5253"/>
      </a:accent6>
      <a:hlink>
        <a:srgbClr val="77777A"/>
      </a:hlink>
      <a:folHlink>
        <a:srgbClr val="77777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 anchor="t" anchorCtr="0">
        <a:noAutofit/>
      </a:bodyPr>
      <a:lstStyle>
        <a:defPPr algn="l">
          <a:lnSpc>
            <a:spcPct val="90000"/>
          </a:lnSpc>
          <a:defRPr sz="2000" cap="none" baseline="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E3A23DB36D60E488C1B891BF4F3E25B" ma:contentTypeVersion="0" ma:contentTypeDescription="Создание документа." ma:contentTypeScope="" ma:versionID="733765136ebf42f69871678a90eddcb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2f955febea7e716b4e91cddba1711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B71AE0-CBEC-49E1-9741-8AE02847E9FC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C396DD6-6B9B-4C91-A3C2-E2330EC323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77719C4-0FE6-406B-9A3A-929CB2B08E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4500</TotalTime>
  <Words>835</Words>
  <Application>Microsoft Office PowerPoint</Application>
  <PresentationFormat>Лист A4 (210x297 мм)</PresentationFormat>
  <Paragraphs>77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CBRF Terracotta ENG</vt:lpstr>
      <vt:lpstr>Концепция ограничений на использование производных финансовых инструментов</vt:lpstr>
      <vt:lpstr>Экономика производного финансового инструмента</vt:lpstr>
      <vt:lpstr>Риски – что хотим избежать</vt:lpstr>
      <vt:lpstr>Предлагаемый подход – разрешенные инструменты</vt:lpstr>
      <vt:lpstr>Предлагаемый подход – ограничения на портфель</vt:lpstr>
      <vt:lpstr>Предлагаемый подход: требования к РЕПО и ограничения</vt:lpstr>
      <vt:lpstr>Предлагаемый подход: пример</vt:lpstr>
    </vt:vector>
  </TitlesOfParts>
  <Company>Publicis Groupe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Алпеева Александра Юрьевна</dc:creator>
  <cp:lastModifiedBy>Федулов Юрий Александрович</cp:lastModifiedBy>
  <cp:revision>181</cp:revision>
  <dcterms:created xsi:type="dcterms:W3CDTF">2014-11-11T13:51:28Z</dcterms:created>
  <dcterms:modified xsi:type="dcterms:W3CDTF">2017-07-21T07:36:56Z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0x0101003E3A23DB36D60E488C1B891BF4F3E25B</vt:lpwstr>
  </property>
</Properties>
</file>