
<file path=[Content_Types].xml><?xml version="1.0" encoding="utf-8"?>
<Types xmlns="http://schemas.openxmlformats.org/package/2006/content-types">
  <Default Extension="png" ContentType="image/png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3" r:id="rId2"/>
    <p:sldId id="319" r:id="rId3"/>
    <p:sldId id="320" r:id="rId4"/>
    <p:sldId id="329" r:id="rId5"/>
    <p:sldId id="324" r:id="rId6"/>
    <p:sldId id="326" r:id="rId7"/>
    <p:sldId id="333" r:id="rId8"/>
    <p:sldId id="327" r:id="rId9"/>
    <p:sldId id="328" r:id="rId10"/>
    <p:sldId id="331" r:id="rId11"/>
    <p:sldId id="332" r:id="rId12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9C07"/>
    <a:srgbClr val="AC0000"/>
    <a:srgbClr val="681C23"/>
    <a:srgbClr val="CC0000"/>
    <a:srgbClr val="85673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D34371-1175-4E25-9672-E130FD493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980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4F180E0-3A5B-4A38-8007-1F6013169D46}" type="datetimeFigureOut">
              <a:rPr lang="ru-RU"/>
              <a:pPr>
                <a:defRPr/>
              </a:pPr>
              <a:t>31.05.2013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B5DB2B6-602C-498A-BD21-9910C6E4C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2178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F4BF1-0A19-4EE1-8F80-90541D485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80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1FC2A-9CF2-4428-B44C-5831F99B2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2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4AA48-7A55-48F1-AC4B-A14281AB5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509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5D257-4F56-4EB9-AABE-8A06C6B32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64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98301-234B-4E35-8769-31A611D8B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9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D7AA8-C5BB-4A66-87EE-1AD4163FC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13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18D1E-5BC4-4284-92B7-5FAB66831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1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E17DB-0CF9-4088-A959-20A078281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1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203C5-6B3D-41BF-BA11-B38021C88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075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23C5F-A8ED-4FAC-A929-F1260DF88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808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2C501-A021-4A92-ADC0-ED604FC66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04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5BED6E-3A54-4F08-AE0F-AEB4ED3FA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944563" y="381000"/>
            <a:ext cx="7516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Структура занятого в экономике населения</a:t>
            </a:r>
            <a:r>
              <a:rPr lang="en-US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млн. чел.)</a:t>
            </a:r>
            <a:endParaRPr lang="ru-RU" sz="1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5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91350" y="6484938"/>
            <a:ext cx="2133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1CBBFB-C103-49E1-B64B-0C0305C89DA9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704138" y="66675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/>
              <a:t>Диаграмма </a:t>
            </a:r>
            <a:r>
              <a:rPr lang="en-US" sz="1400"/>
              <a:t>1</a:t>
            </a:r>
            <a:endParaRPr lang="ru-RU" sz="1400"/>
          </a:p>
        </p:txBody>
      </p:sp>
      <p:graphicFrame>
        <p:nvGraphicFramePr>
          <p:cNvPr id="2053" name="Диаграмма 18"/>
          <p:cNvGraphicFramePr>
            <a:graphicFrameLocks noGrp="1"/>
          </p:cNvGraphicFramePr>
          <p:nvPr/>
        </p:nvGraphicFramePr>
        <p:xfrm>
          <a:off x="254000" y="730250"/>
          <a:ext cx="8712200" cy="602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r:id="rId3" imgW="8711939" imgH="6023370" progId="Excel.Chart.8">
                  <p:embed/>
                </p:oleObj>
              </mc:Choice>
              <mc:Fallback>
                <p:oleObj r:id="rId3" imgW="8711939" imgH="6023370" progId="Excel.Chart.8">
                  <p:embed/>
                  <p:pic>
                    <p:nvPicPr>
                      <p:cNvPr id="0" name="Диаграмма 18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730250"/>
                        <a:ext cx="8712200" cy="602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304800" y="403225"/>
            <a:ext cx="85550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i="1"/>
              <a:t>Соотношение числа участников и реальных плательщиков в программе государственного софинансирования</a:t>
            </a:r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7770813" y="100013"/>
            <a:ext cx="13573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dirty="0"/>
              <a:t>Диаграмма </a:t>
            </a:r>
            <a:r>
              <a:rPr lang="ru-RU" sz="1400" dirty="0" smtClean="0"/>
              <a:t>10</a:t>
            </a:r>
            <a:endParaRPr lang="ru-RU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36" y="1075457"/>
            <a:ext cx="8118765" cy="530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304800" y="403225"/>
            <a:ext cx="85550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i="1"/>
              <a:t>Динамика среднего взноса и суммы добровольных взносов по программе государственного софинансирования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7770813" y="100013"/>
            <a:ext cx="13573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/>
              <a:t>Диаграмма </a:t>
            </a:r>
            <a:r>
              <a:rPr lang="ru-RU" sz="1400" smtClean="0"/>
              <a:t>11</a:t>
            </a:r>
            <a:endParaRPr lang="ru-RU" sz="140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8022885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09" y="1066800"/>
            <a:ext cx="8396832" cy="548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7704138" y="66675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/>
              <a:t>Диаграмма 2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14413" y="395288"/>
            <a:ext cx="6629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 i="1"/>
              <a:t>Динамика накопительного компонента (млрд. рублей) </a:t>
            </a:r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8001000" y="1360488"/>
            <a:ext cx="6953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400"/>
              <a:t>3153,2</a:t>
            </a: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6753225" y="2152650"/>
            <a:ext cx="6953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400"/>
              <a:t>2589,3</a:t>
            </a: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5418138" y="2882900"/>
            <a:ext cx="695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400"/>
              <a:t>2065,6</a:t>
            </a: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4038600" y="3505200"/>
            <a:ext cx="695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400"/>
              <a:t>1617,3</a:t>
            </a:r>
          </a:p>
        </p:txBody>
      </p:sp>
      <p:sp>
        <p:nvSpPr>
          <p:cNvPr id="3081" name="TextBox 8"/>
          <p:cNvSpPr txBox="1">
            <a:spLocks noChangeArrowheads="1"/>
          </p:cNvSpPr>
          <p:nvPr/>
        </p:nvSpPr>
        <p:spPr bwMode="auto">
          <a:xfrm>
            <a:off x="1503363" y="4354513"/>
            <a:ext cx="695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400"/>
              <a:t>972,5</a:t>
            </a:r>
          </a:p>
        </p:txBody>
      </p:sp>
      <p:sp>
        <p:nvSpPr>
          <p:cNvPr id="3082" name="TextBox 10"/>
          <p:cNvSpPr txBox="1">
            <a:spLocks noChangeArrowheads="1"/>
          </p:cNvSpPr>
          <p:nvPr/>
        </p:nvSpPr>
        <p:spPr bwMode="auto">
          <a:xfrm>
            <a:off x="2806700" y="4025900"/>
            <a:ext cx="695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400"/>
              <a:t>1223,5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7704138" y="66675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/>
              <a:t>Диаграмма 3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1014413" y="395288"/>
            <a:ext cx="7519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 i="1"/>
              <a:t>Изменение количества НПФ в зависимости от величины суммарных пенсионных средств (</a:t>
            </a:r>
            <a:r>
              <a:rPr lang="ru-RU" sz="1600" b="1" i="1"/>
              <a:t>млн. рублей</a:t>
            </a:r>
            <a:r>
              <a:rPr lang="ru-RU" b="1" i="1"/>
              <a:t>)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32" y="1219200"/>
            <a:ext cx="8139439" cy="53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7781925" y="0"/>
            <a:ext cx="1295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/>
              <a:t>Диаграмма 4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573088" y="347663"/>
            <a:ext cx="815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Динамика числа участников НПФ и величины пенсионных резервов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84" y="914400"/>
            <a:ext cx="8404116" cy="549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626476" cy="563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7559675" y="66675"/>
            <a:ext cx="152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/>
              <a:t>Диаграмма 5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2171700" y="169863"/>
            <a:ext cx="4419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i="1"/>
              <a:t>Динамика пенсионных взносов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7848600" y="1304925"/>
            <a:ext cx="9858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400" b="1" dirty="0" smtClean="0"/>
              <a:t>80585,7</a:t>
            </a:r>
            <a:endParaRPr lang="ru-RU" sz="1400" b="1" dirty="0"/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7076694" y="1703388"/>
            <a:ext cx="9858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400" b="1" dirty="0" smtClean="0"/>
              <a:t>15536,6</a:t>
            </a:r>
            <a:endParaRPr lang="ru-RU" sz="1400" b="1" dirty="0"/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6400991" y="2041525"/>
            <a:ext cx="984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400" b="1" dirty="0" smtClean="0"/>
              <a:t>65049,1</a:t>
            </a:r>
            <a:endParaRPr lang="ru-RU" sz="14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720840" y="2257425"/>
            <a:ext cx="6461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366953" y="2257425"/>
            <a:ext cx="1396047" cy="200977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366953" y="2257425"/>
            <a:ext cx="100647" cy="104775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354013" y="230188"/>
            <a:ext cx="7543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Динамика числа пенсионеров НПФ и величины средней пенсии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7837488" y="0"/>
            <a:ext cx="1306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/>
              <a:t>Диаграмма 6</a:t>
            </a:r>
          </a:p>
        </p:txBody>
      </p:sp>
      <p:sp>
        <p:nvSpPr>
          <p:cNvPr id="7173" name="TextBox 1"/>
          <p:cNvSpPr txBox="1">
            <a:spLocks noChangeArrowheads="1"/>
          </p:cNvSpPr>
          <p:nvPr/>
        </p:nvSpPr>
        <p:spPr bwMode="auto">
          <a:xfrm>
            <a:off x="23813" y="1182688"/>
            <a:ext cx="1371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400" b="1"/>
              <a:t>Средняя пенсия (руб.)</a:t>
            </a: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7212013" y="935831"/>
            <a:ext cx="137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400" b="1" dirty="0"/>
              <a:t>Число пенсионеров (тыс. чел.)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14488"/>
            <a:ext cx="7648934" cy="500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54013" y="147892"/>
            <a:ext cx="75438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 dirty="0"/>
              <a:t>Динамика </a:t>
            </a:r>
            <a:r>
              <a:rPr lang="ru-RU" b="1" i="1" dirty="0" smtClean="0"/>
              <a:t>доли взносов физических лиц в общей сумме взносов (диаграмма доверия)</a:t>
            </a:r>
            <a:endParaRPr lang="ru-RU" b="1" i="1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938072" y="0"/>
            <a:ext cx="1306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dirty="0"/>
              <a:t>Диаграмма </a:t>
            </a:r>
            <a:r>
              <a:rPr lang="ru-RU" sz="1400" dirty="0" smtClean="0"/>
              <a:t>7</a:t>
            </a:r>
            <a:endParaRPr lang="ru-RU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49" y="969264"/>
            <a:ext cx="8168579" cy="534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46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328613" y="169863"/>
            <a:ext cx="8229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Динамика числа застрахованных лиц и величины пенсионных накоплений</a:t>
            </a: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7837488" y="46038"/>
            <a:ext cx="13065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dirty="0"/>
              <a:t>Диаграмма </a:t>
            </a:r>
            <a:r>
              <a:rPr lang="ru-RU" sz="1400" dirty="0" smtClean="0"/>
              <a:t>8</a:t>
            </a:r>
            <a:endParaRPr lang="ru-RU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33" y="1219199"/>
            <a:ext cx="7930612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304800" y="303213"/>
            <a:ext cx="85550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i="1"/>
              <a:t>Динамика числа поданных заявлений застрахованных лиц о выборе способа формирования пенсионных накоплений</a:t>
            </a: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7770813" y="0"/>
            <a:ext cx="1357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dirty="0"/>
              <a:t>Диаграмма </a:t>
            </a:r>
            <a:r>
              <a:rPr lang="ru-RU" sz="1400" dirty="0" smtClean="0"/>
              <a:t>9</a:t>
            </a:r>
            <a:endParaRPr lang="ru-RU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54" y="1066800"/>
            <a:ext cx="7707215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9104</TotalTime>
  <Words>150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Оформление по умолчанию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НАПФ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Диаграммы для аналитики</dc:title>
  <dc:creator>Колобаев</dc:creator>
  <cp:lastModifiedBy>Зверева Анна</cp:lastModifiedBy>
  <cp:revision>103</cp:revision>
  <dcterms:created xsi:type="dcterms:W3CDTF">2007-08-31T13:02:17Z</dcterms:created>
  <dcterms:modified xsi:type="dcterms:W3CDTF">2013-05-31T07:32:43Z</dcterms:modified>
</cp:coreProperties>
</file>